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xls" ContentType="application/vnd.ms-excel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4"/>
  </p:handoutMasterIdLst>
  <p:sldIdLst>
    <p:sldId id="256" r:id="rId3"/>
    <p:sldId id="263" r:id="rId5"/>
    <p:sldId id="269" r:id="rId6"/>
    <p:sldId id="271" r:id="rId7"/>
    <p:sldId id="322" r:id="rId8"/>
    <p:sldId id="357" r:id="rId9"/>
    <p:sldId id="281" r:id="rId10"/>
    <p:sldId id="303" r:id="rId11"/>
    <p:sldId id="353" r:id="rId12"/>
    <p:sldId id="306" r:id="rId13"/>
    <p:sldId id="294" r:id="rId14"/>
    <p:sldId id="347" r:id="rId15"/>
    <p:sldId id="297" r:id="rId16"/>
    <p:sldId id="354" r:id="rId17"/>
    <p:sldId id="355" r:id="rId18"/>
    <p:sldId id="300" r:id="rId19"/>
    <p:sldId id="301" r:id="rId20"/>
    <p:sldId id="356" r:id="rId21"/>
    <p:sldId id="268" r:id="rId22"/>
    <p:sldId id="360" r:id="rId23"/>
  </p:sldIdLst>
  <p:sldSz cx="9144000" cy="5143500"/>
  <p:notesSz cx="6858000" cy="9144000"/>
  <p:custDataLst>
    <p:tags r:id="rId28"/>
  </p:custDataLst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04" userDrawn="1">
          <p15:clr>
            <a:srgbClr val="A4A3A4"/>
          </p15:clr>
        </p15:guide>
        <p15:guide id="2" pos="29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CCECFF"/>
    <a:srgbClr val="99CCFF"/>
    <a:srgbClr val="0066FF"/>
    <a:srgbClr val="6699FF"/>
    <a:srgbClr val="0077D0"/>
    <a:srgbClr val="009900"/>
    <a:srgbClr val="99FF33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6573"/>
  </p:normalViewPr>
  <p:slideViewPr>
    <p:cSldViewPr showGuides="1">
      <p:cViewPr>
        <p:scale>
          <a:sx n="100" d="100"/>
          <a:sy n="100" d="100"/>
        </p:scale>
        <p:origin x="-174" y="-726"/>
      </p:cViewPr>
      <p:guideLst>
        <p:guide orient="horz" pos="1604"/>
        <p:guide pos="2926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gs" Target="tags/tag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handoutMaster" Target="handoutMasters/handoutMaster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CDA010E-E145-4B02-BD39-9A6FD11B96F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8676" name="灯片编号占位符 3"/>
          <p:cNvSpPr txBox="1">
            <a:spLocks noGrp="1"/>
          </p:cNvSpPr>
          <p:nvPr>
            <p:ph type="sldNum" sz="quarter"/>
          </p:nvPr>
        </p:nvSpPr>
        <p:spPr bwMode="auto">
          <a:noFill/>
        </p:spPr>
        <p:txBody>
          <a:bodyPr wrap="square" lIns="91440" tIns="45720" rIns="91440" bIns="45720" numCol="1" rtlCol="0" anchor="b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0964" name="灯片编号占位符 3"/>
          <p:cNvSpPr txBox="1">
            <a:spLocks noGrp="1"/>
          </p:cNvSpPr>
          <p:nvPr>
            <p:ph type="sldNum" sz="quarter"/>
          </p:nvPr>
        </p:nvSpPr>
        <p:spPr bwMode="auto">
          <a:noFill/>
        </p:spPr>
        <p:txBody>
          <a:bodyPr wrap="square" lIns="91440" tIns="45720" rIns="91440" bIns="45720" numCol="1" rtlCol="0" anchor="b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0964" name="灯片编号占位符 3"/>
          <p:cNvSpPr txBox="1">
            <a:spLocks noGrp="1"/>
          </p:cNvSpPr>
          <p:nvPr>
            <p:ph type="sldNum" sz="quarter"/>
          </p:nvPr>
        </p:nvSpPr>
        <p:spPr bwMode="auto">
          <a:noFill/>
        </p:spPr>
        <p:txBody>
          <a:bodyPr wrap="square" lIns="91440" tIns="45720" rIns="91440" bIns="45720" numCol="1" rtlCol="0" anchor="b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0964" name="灯片编号占位符 3"/>
          <p:cNvSpPr txBox="1">
            <a:spLocks noGrp="1"/>
          </p:cNvSpPr>
          <p:nvPr>
            <p:ph type="sldNum" sz="quarter"/>
          </p:nvPr>
        </p:nvSpPr>
        <p:spPr bwMode="auto">
          <a:noFill/>
        </p:spPr>
        <p:txBody>
          <a:bodyPr wrap="square" lIns="91440" tIns="45720" rIns="91440" bIns="45720" numCol="1" rtlCol="0" anchor="b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3012" name="灯片编号占位符 3"/>
          <p:cNvSpPr txBox="1">
            <a:spLocks noGrp="1"/>
          </p:cNvSpPr>
          <p:nvPr>
            <p:ph type="sldNum" sz="quarter"/>
          </p:nvPr>
        </p:nvSpPr>
        <p:spPr bwMode="auto">
          <a:noFill/>
        </p:spPr>
        <p:txBody>
          <a:bodyPr wrap="square" lIns="91440" tIns="45720" rIns="91440" bIns="45720" numCol="1" rtlCol="0" anchor="b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000000"/>
                </a:solidFill>
                <a:latin typeface="Calibri" panose="020F0502020204030204" pitchFamily="34" charset="0"/>
              </a:rPr>
            </a:fld>
            <a:endParaRPr lang="zh-CN" altLang="en-US" sz="12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4036" name="灯片编号占位符 3"/>
          <p:cNvSpPr txBox="1">
            <a:spLocks noGrp="1"/>
          </p:cNvSpPr>
          <p:nvPr>
            <p:ph type="sldNum" sz="quarter"/>
          </p:nvPr>
        </p:nvSpPr>
        <p:spPr bwMode="auto">
          <a:noFill/>
        </p:spPr>
        <p:txBody>
          <a:bodyPr wrap="square" lIns="91440" tIns="45720" rIns="91440" bIns="45720" numCol="1" rtlCol="0" anchor="b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000000"/>
                </a:solidFill>
                <a:latin typeface="Calibri" panose="020F0502020204030204" pitchFamily="34" charset="0"/>
              </a:rPr>
            </a:fld>
            <a:endParaRPr lang="zh-CN" altLang="en-US" sz="12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4036" name="灯片编号占位符 3"/>
          <p:cNvSpPr txBox="1">
            <a:spLocks noGrp="1"/>
          </p:cNvSpPr>
          <p:nvPr>
            <p:ph type="sldNum" sz="quarter"/>
          </p:nvPr>
        </p:nvSpPr>
        <p:spPr bwMode="auto">
          <a:noFill/>
        </p:spPr>
        <p:txBody>
          <a:bodyPr wrap="square" lIns="91440" tIns="45720" rIns="91440" bIns="45720" numCol="1" rtlCol="0" anchor="b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000000"/>
                </a:solidFill>
                <a:latin typeface="Calibri" panose="020F0502020204030204" pitchFamily="34" charset="0"/>
              </a:rPr>
            </a:fld>
            <a:endParaRPr lang="zh-CN" altLang="en-US" sz="12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4036" name="灯片编号占位符 3"/>
          <p:cNvSpPr txBox="1">
            <a:spLocks noGrp="1"/>
          </p:cNvSpPr>
          <p:nvPr>
            <p:ph type="sldNum" sz="quarter"/>
          </p:nvPr>
        </p:nvSpPr>
        <p:spPr bwMode="auto">
          <a:noFill/>
        </p:spPr>
        <p:txBody>
          <a:bodyPr wrap="square" lIns="91440" tIns="45720" rIns="91440" bIns="45720" numCol="1" rtlCol="0" anchor="b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000000"/>
                </a:solidFill>
                <a:latin typeface="Calibri" panose="020F0502020204030204" pitchFamily="34" charset="0"/>
              </a:rPr>
            </a:fld>
            <a:endParaRPr lang="zh-CN" altLang="en-US" sz="12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0724" name="灯片编号占位符 3"/>
          <p:cNvSpPr txBox="1">
            <a:spLocks noGrp="1"/>
          </p:cNvSpPr>
          <p:nvPr>
            <p:ph type="sldNum" sz="quarter"/>
          </p:nvPr>
        </p:nvSpPr>
        <p:spPr bwMode="auto">
          <a:noFill/>
        </p:spPr>
        <p:txBody>
          <a:bodyPr wrap="square" lIns="91440" tIns="45720" rIns="91440" bIns="45720" numCol="1" rtlCol="0" anchor="b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0724" name="灯片编号占位符 3"/>
          <p:cNvSpPr txBox="1">
            <a:spLocks noGrp="1"/>
          </p:cNvSpPr>
          <p:nvPr>
            <p:ph type="sldNum" sz="quarter"/>
          </p:nvPr>
        </p:nvSpPr>
        <p:spPr bwMode="auto">
          <a:noFill/>
        </p:spPr>
        <p:txBody>
          <a:bodyPr wrap="square" lIns="91440" tIns="45720" rIns="91440" bIns="45720" numCol="1" rtlCol="0" anchor="b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2772" name="灯片编号占位符 3"/>
          <p:cNvSpPr txBox="1">
            <a:spLocks noGrp="1"/>
          </p:cNvSpPr>
          <p:nvPr>
            <p:ph type="sldNum" sz="quarter"/>
          </p:nvPr>
        </p:nvSpPr>
        <p:spPr bwMode="auto">
          <a:noFill/>
        </p:spPr>
        <p:txBody>
          <a:bodyPr wrap="square" lIns="91440" tIns="45720" rIns="91440" bIns="45720" numCol="1" rtlCol="0" anchor="b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3796" name="灯片编号占位符 3"/>
          <p:cNvSpPr txBox="1">
            <a:spLocks noGrp="1"/>
          </p:cNvSpPr>
          <p:nvPr>
            <p:ph type="sldNum" sz="quarter"/>
          </p:nvPr>
        </p:nvSpPr>
        <p:spPr bwMode="auto">
          <a:noFill/>
        </p:spPr>
        <p:txBody>
          <a:bodyPr wrap="square" lIns="91440" tIns="45720" rIns="91440" bIns="45720" numCol="1" rtlCol="0" anchor="b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3796" name="灯片编号占位符 3"/>
          <p:cNvSpPr txBox="1">
            <a:spLocks noGrp="1"/>
          </p:cNvSpPr>
          <p:nvPr>
            <p:ph type="sldNum" sz="quarter"/>
          </p:nvPr>
        </p:nvSpPr>
        <p:spPr bwMode="auto">
          <a:noFill/>
        </p:spPr>
        <p:txBody>
          <a:bodyPr wrap="square" lIns="91440" tIns="45720" rIns="91440" bIns="45720" numCol="1" rtlCol="0" anchor="b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4820" name="灯片编号占位符 3"/>
          <p:cNvSpPr txBox="1">
            <a:spLocks noGrp="1"/>
          </p:cNvSpPr>
          <p:nvPr>
            <p:ph type="sldNum" sz="quarter"/>
          </p:nvPr>
        </p:nvSpPr>
        <p:spPr bwMode="auto">
          <a:noFill/>
        </p:spPr>
        <p:txBody>
          <a:bodyPr wrap="square" lIns="91440" tIns="45720" rIns="91440" bIns="45720" numCol="1" rtlCol="0" anchor="b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000000"/>
                </a:solidFill>
                <a:latin typeface="Calibri" panose="020F0502020204030204" pitchFamily="34" charset="0"/>
              </a:rPr>
            </a:fld>
            <a:endParaRPr lang="zh-CN" altLang="en-US" sz="12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5844" name="灯片编号占位符 3"/>
          <p:cNvSpPr txBox="1">
            <a:spLocks noGrp="1"/>
          </p:cNvSpPr>
          <p:nvPr>
            <p:ph type="sldNum" sz="quarter"/>
          </p:nvPr>
        </p:nvSpPr>
        <p:spPr bwMode="auto">
          <a:noFill/>
        </p:spPr>
        <p:txBody>
          <a:bodyPr wrap="square" lIns="91440" tIns="45720" rIns="91440" bIns="45720" numCol="1" rtlCol="0" anchor="b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6868" name="灯片编号占位符 3"/>
          <p:cNvSpPr txBox="1">
            <a:spLocks noGrp="1"/>
          </p:cNvSpPr>
          <p:nvPr>
            <p:ph type="sldNum" sz="quarter"/>
          </p:nvPr>
        </p:nvSpPr>
        <p:spPr bwMode="auto">
          <a:noFill/>
        </p:spPr>
        <p:txBody>
          <a:bodyPr wrap="square" lIns="91440" tIns="45720" rIns="91440" bIns="45720" numCol="1" rtlCol="0" anchor="b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000000"/>
                </a:solidFill>
                <a:latin typeface="Calibri" panose="020F0502020204030204" pitchFamily="34" charset="0"/>
              </a:rPr>
            </a:fld>
            <a:endParaRPr lang="zh-CN" altLang="en-US" sz="12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68313" y="123825"/>
            <a:ext cx="1422400" cy="4000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企业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LOGO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0350" y="1329612"/>
            <a:ext cx="6183858" cy="1404156"/>
          </a:xfrm>
        </p:spPr>
        <p:txBody>
          <a:bodyPr>
            <a:noAutofit/>
          </a:bodyPr>
          <a:lstStyle>
            <a:lvl1pPr algn="ctr">
              <a:lnSpc>
                <a:spcPct val="125000"/>
              </a:lnSpc>
              <a:defRPr sz="4400" spc="-80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949792"/>
            <a:ext cx="5760640" cy="378042"/>
          </a:xfrm>
        </p:spPr>
        <p:txBody>
          <a:bodyPr/>
          <a:lstStyle>
            <a:lvl1pPr marL="0" indent="0" algn="ctr">
              <a:buNone/>
              <a:defRPr b="0" cap="all" spc="120" baseline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20000"/>
              </a:lnSpc>
              <a:spcBef>
                <a:spcPts val="0"/>
              </a:spcBef>
              <a:defRPr/>
            </a:lvl1pPr>
            <a:lvl2pPr>
              <a:lnSpc>
                <a:spcPct val="120000"/>
              </a:lnSpc>
              <a:spcBef>
                <a:spcPts val="0"/>
              </a:spcBef>
              <a:defRPr/>
            </a:lvl2pPr>
            <a:lvl3pPr>
              <a:lnSpc>
                <a:spcPct val="120000"/>
              </a:lnSpc>
              <a:spcBef>
                <a:spcPts val="0"/>
              </a:spcBef>
              <a:defRPr/>
            </a:lvl3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113" y="4786313"/>
            <a:ext cx="1150938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>
              <a:buNone/>
            </a:pPr>
            <a:r>
              <a:rPr lang="en-US" altLang="zh-CN" sz="1500" dirty="0"/>
              <a:t>Page </a:t>
            </a:r>
            <a:fld id="{9A0DB2DC-4C9A-4742-B13C-FB6460FD3503}" type="slidenum">
              <a:rPr lang="en-US" altLang="zh-CN" sz="1500" dirty="0"/>
            </a:fld>
            <a:endParaRPr lang="en-US" altLang="zh-CN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875"/>
            <a:ext cx="7499350" cy="503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14450"/>
            <a:ext cx="8218488" cy="325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endParaRPr lang="zh-CN" altLang="en-US" dirty="0"/>
          </a:p>
        </p:txBody>
      </p:sp>
      <p:sp>
        <p:nvSpPr>
          <p:cNvPr id="1028" name="TextBox 5"/>
          <p:cNvSpPr txBox="1">
            <a:spLocks noChangeArrowheads="1"/>
          </p:cNvSpPr>
          <p:nvPr/>
        </p:nvSpPr>
        <p:spPr bwMode="auto">
          <a:xfrm>
            <a:off x="7613650" y="123825"/>
            <a:ext cx="1422400" cy="4000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企业</a:t>
            </a:r>
            <a:r>
              <a:rPr kumimoji="0" lang="en-US" altLang="zh-CN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LOGO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 spc="-6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ts val="600"/>
        </a:spcAft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1pPr>
      <a:lvl2pPr marL="730250" indent="-457200" algn="l" rtl="0" eaLnBrk="0" fontAlgn="base" hangingPunct="0">
        <a:spcBef>
          <a:spcPct val="20000"/>
        </a:spcBef>
        <a:spcAft>
          <a:spcPct val="0"/>
        </a:spcAft>
        <a:buFont typeface="Arial Black" panose="020B0A04020102020204" pitchFamily="34" charset="0"/>
        <a:buAutoNum type="arabicPeriod"/>
        <a:defRPr sz="20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2pPr>
      <a:lvl3pPr marL="1257300" indent="-342900" algn="l" rtl="0" eaLnBrk="0" fontAlgn="base" hangingPunct="0">
        <a:spcBef>
          <a:spcPct val="20000"/>
        </a:spcBef>
        <a:spcAft>
          <a:spcPct val="0"/>
        </a:spcAft>
        <a:buFont typeface="Arial Black" panose="020B0A04020102020204" pitchFamily="34" charset="0"/>
        <a:buAutoNum type="alphaLcParenR"/>
        <a:defRPr sz="24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3pPr>
      <a:lvl4pPr marL="1371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4pPr>
      <a:lvl5pPr marL="18288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oleObject" Target="../embeddings/Workbook1.xls"/><Relationship Id="rId1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oleObject" Target="../embeddings/Workbook2.xls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419475" y="3779838"/>
            <a:ext cx="4105275" cy="314325"/>
          </a:xfrm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1600" b="1" i="0" u="none" strike="noStrike" kern="1200" cap="all" spc="12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汇报人：</a:t>
            </a:r>
            <a:r>
              <a:rPr kumimoji="0" lang="en-US" altLang="zh-CN" sz="1600" b="1" i="0" u="none" strike="noStrike" kern="1200" cap="all" spc="12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XX</a:t>
            </a:r>
            <a:endParaRPr kumimoji="0" lang="zh-CN" altLang="en-US" sz="1600" b="1" i="0" u="none" strike="noStrike" kern="1200" cap="all" spc="12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14713" y="4105275"/>
            <a:ext cx="220027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kern="1200" cap="all" spc="120" normalizeH="0" baseline="0" noProof="0" dirty="0">
                <a:solidFill>
                  <a:prstClr val="black"/>
                </a:solidFill>
                <a:latin typeface="+mj-ea"/>
                <a:ea typeface="+mj-ea"/>
                <a:cs typeface="+mn-cs"/>
              </a:rPr>
              <a:t>单  位：</a:t>
            </a:r>
            <a:r>
              <a:rPr kumimoji="0" lang="en-US" altLang="zh-CN" sz="1600" b="1" kern="1200" cap="all" spc="120" normalizeH="0" baseline="0" noProof="0" dirty="0">
                <a:solidFill>
                  <a:prstClr val="black"/>
                </a:solidFill>
                <a:latin typeface="+mj-ea"/>
                <a:ea typeface="+mj-ea"/>
                <a:cs typeface="+mn-cs"/>
              </a:rPr>
              <a:t>XX</a:t>
            </a:r>
            <a:r>
              <a:rPr kumimoji="0" lang="zh-CN" altLang="en-US" sz="1600" b="1" kern="1200" cap="all" spc="120" normalizeH="0" baseline="0" noProof="0" dirty="0">
                <a:solidFill>
                  <a:prstClr val="black"/>
                </a:solidFill>
                <a:latin typeface="+mj-ea"/>
                <a:ea typeface="+mj-ea"/>
                <a:cs typeface="+mn-cs"/>
              </a:rPr>
              <a:t>有限公司</a:t>
            </a:r>
            <a:endParaRPr kumimoji="0" lang="zh-CN" altLang="en-US" sz="1600" b="1" kern="1200" cap="all" spc="120" normalizeH="0" baseline="0" noProof="0" dirty="0">
              <a:solidFill>
                <a:prstClr val="black"/>
              </a:solidFill>
              <a:latin typeface="+mj-ea"/>
              <a:ea typeface="+mj-ea"/>
              <a:cs typeface="+mn-cs"/>
            </a:endParaRPr>
          </a:p>
        </p:txBody>
      </p:sp>
      <p:sp>
        <p:nvSpPr>
          <p:cNvPr id="4101" name="TextBox 4"/>
          <p:cNvSpPr txBox="1">
            <a:spLocks noChangeArrowheads="1"/>
          </p:cNvSpPr>
          <p:nvPr/>
        </p:nvSpPr>
        <p:spPr bwMode="auto">
          <a:xfrm>
            <a:off x="3503613" y="2357438"/>
            <a:ext cx="2032000" cy="64611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ea"/>
                <a:ea typeface="+mj-ea"/>
                <a:cs typeface="+mn-cs"/>
              </a:rPr>
              <a:t>项目名称</a:t>
            </a:r>
            <a:endParaRPr kumimoji="0" lang="zh-CN" altLang="en-US" sz="36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395288" y="987425"/>
            <a:ext cx="8353425" cy="8334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all" spc="-80" normalizeH="0" baseline="0" noProof="0" dirty="0" smtClean="0">
                <a:ln>
                  <a:noFill/>
                </a:ln>
                <a:solidFill>
                  <a:srgbClr val="0077D0"/>
                </a:solidFill>
                <a:effectLst/>
                <a:uLnTx/>
                <a:uFillTx/>
                <a:latin typeface="+mj-ea"/>
                <a:ea typeface="+mj-ea"/>
                <a:cs typeface="+mj-cs"/>
              </a:rPr>
              <a:t>XXXX</a:t>
            </a:r>
            <a:r>
              <a:rPr kumimoji="0" lang="zh-CN" altLang="en-US" sz="2400" b="1" i="0" u="none" strike="noStrike" kern="1200" cap="all" spc="-80" normalizeH="0" baseline="0" noProof="0" dirty="0" smtClean="0">
                <a:ln>
                  <a:noFill/>
                </a:ln>
                <a:solidFill>
                  <a:srgbClr val="0077D0"/>
                </a:solidFill>
                <a:effectLst/>
                <a:uLnTx/>
                <a:uFillTx/>
                <a:latin typeface="+mj-ea"/>
                <a:ea typeface="+mj-ea"/>
                <a:cs typeface="+mj-cs"/>
              </a:rPr>
              <a:t>年星湖计划</a:t>
            </a:r>
            <a:r>
              <a:rPr kumimoji="0" lang="zh-CN" altLang="en-US" sz="2400" b="1" i="0" u="none" strike="noStrike" kern="1200" cap="all" spc="-8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j-cs"/>
              </a:rPr>
              <a:t>创新</a:t>
            </a:r>
            <a:r>
              <a:rPr kumimoji="0" lang="zh-CN" altLang="en-US" sz="2400" b="1" i="0" u="none" strike="noStrike" kern="1200" cap="all" spc="-8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j-cs"/>
              </a:rPr>
              <a:t>类人才</a:t>
            </a:r>
            <a:r>
              <a:rPr kumimoji="0" lang="en-US" altLang="zh-CN" sz="2400" b="1" i="0" u="none" strike="noStrike" kern="1200" cap="all" spc="-8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j-cs"/>
              </a:rPr>
              <a:t>/</a:t>
            </a:r>
            <a:r>
              <a:rPr kumimoji="0" lang="zh-CN" altLang="en-US" sz="2400" b="1" i="0" u="none" strike="noStrike" kern="1200" cap="all" spc="-8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j-cs"/>
              </a:rPr>
              <a:t>团队</a:t>
            </a:r>
            <a:r>
              <a:rPr kumimoji="0" lang="zh-CN" altLang="en-US" sz="2400" b="1" i="0" u="none" strike="noStrike" kern="1200" cap="all" spc="-80" normalizeH="0" baseline="0" noProof="0" dirty="0" smtClean="0">
                <a:ln>
                  <a:noFill/>
                </a:ln>
                <a:solidFill>
                  <a:srgbClr val="0077D0"/>
                </a:solidFill>
                <a:effectLst/>
                <a:uLnTx/>
                <a:uFillTx/>
                <a:latin typeface="+mj-ea"/>
                <a:ea typeface="+mj-ea"/>
                <a:cs typeface="+mj-cs"/>
              </a:rPr>
              <a:t>答辩汇报</a:t>
            </a:r>
            <a:endParaRPr kumimoji="0" lang="zh-CN" altLang="en-US" sz="2400" b="1" i="0" u="none" strike="noStrike" kern="1200" cap="all" spc="-80" normalizeH="0" baseline="0" noProof="0" dirty="0">
              <a:ln>
                <a:noFill/>
              </a:ln>
              <a:solidFill>
                <a:srgbClr val="0077D0"/>
              </a:solidFill>
              <a:effectLst/>
              <a:uLnTx/>
              <a:uFillTx/>
              <a:latin typeface="+mj-ea"/>
              <a:ea typeface="+mj-ea"/>
              <a:cs typeface="+mj-cs"/>
            </a:endParaRPr>
          </a:p>
        </p:txBody>
      </p:sp>
    </p:spTree>
  </p:cSld>
  <p:clrMapOvr>
    <a:masterClrMapping/>
  </p:clrMapOvr>
  <p:transition spd="slow" advTm="983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灯片编号占位符 3"/>
          <p:cNvSpPr txBox="1">
            <a:spLocks noGrp="1"/>
          </p:cNvSpPr>
          <p:nvPr>
            <p:ph type="sldNum" sz="quarter" idx="4"/>
          </p:nvPr>
        </p:nvSpPr>
        <p:spPr>
          <a:xfrm>
            <a:off x="7885113" y="4786313"/>
            <a:ext cx="1150937" cy="274637"/>
          </a:xfrm>
          <a:noFill/>
          <a:ln>
            <a:noFill/>
          </a:ln>
        </p:spPr>
        <p:txBody>
          <a:bodyPr/>
          <a:p>
            <a:r>
              <a:rPr lang="en-US" altLang="zh-CN" sz="1500" dirty="0">
                <a:solidFill>
                  <a:srgbClr val="000000"/>
                </a:solidFill>
              </a:rPr>
              <a:t>Page </a:t>
            </a:r>
            <a:fld id="{9A0DB2DC-4C9A-4742-B13C-FB6460FD3503}" type="slidenum">
              <a:rPr lang="en-US" altLang="zh-CN" sz="1500" dirty="0">
                <a:solidFill>
                  <a:srgbClr val="000000"/>
                </a:solidFill>
              </a:rPr>
            </a:fld>
            <a:endParaRPr lang="en-US" altLang="zh-CN" sz="1500" dirty="0">
              <a:solidFill>
                <a:srgbClr val="000000"/>
              </a:solidFill>
            </a:endParaRPr>
          </a:p>
        </p:txBody>
      </p:sp>
      <p:sp>
        <p:nvSpPr>
          <p:cNvPr id="15363" name="矩形 4"/>
          <p:cNvSpPr>
            <a:spLocks noChangeArrowheads="1"/>
          </p:cNvSpPr>
          <p:nvPr/>
        </p:nvSpPr>
        <p:spPr bwMode="auto">
          <a:xfrm>
            <a:off x="468313" y="141288"/>
            <a:ext cx="2646363" cy="4619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三、创新项目介绍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07950" y="627063"/>
            <a:ext cx="8928100" cy="0"/>
          </a:xfrm>
          <a:prstGeom prst="line">
            <a:avLst/>
          </a:prstGeom>
          <a:ln w="38100">
            <a:solidFill>
              <a:srgbClr val="0077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6" name="文本框 2"/>
          <p:cNvSpPr txBox="1">
            <a:spLocks noChangeArrowheads="1"/>
          </p:cNvSpPr>
          <p:nvPr/>
        </p:nvSpPr>
        <p:spPr bwMode="auto">
          <a:xfrm>
            <a:off x="536575" y="803275"/>
            <a:ext cx="1443038" cy="4000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1.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项目背景</a:t>
            </a: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pic>
        <p:nvPicPr>
          <p:cNvPr id="2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11263" y="1450975"/>
            <a:ext cx="2855912" cy="16081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9" name="矩形 10"/>
          <p:cNvSpPr>
            <a:spLocks noChangeArrowheads="1"/>
          </p:cNvSpPr>
          <p:nvPr/>
        </p:nvSpPr>
        <p:spPr bwMode="auto">
          <a:xfrm>
            <a:off x="611188" y="3376613"/>
            <a:ext cx="7416800" cy="7874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存在问题、缺陷（技术问题、性能、功能、工艺落后、价格高）、社会发展需要、国外垄断、创新需要等</a:t>
            </a:r>
            <a:endParaRPr kumimoji="0" lang="zh-CN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pic>
        <p:nvPicPr>
          <p:cNvPr id="15368" name="Picture 2" descr="http://p2.so.qhimgs1.com/bdr/_240_/t01b7cc5693a2ea780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363" y="1450975"/>
            <a:ext cx="2879725" cy="16017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 advTm="87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灯片编号占位符 3"/>
          <p:cNvSpPr txBox="1">
            <a:spLocks noGrp="1"/>
          </p:cNvSpPr>
          <p:nvPr>
            <p:ph type="sldNum" sz="quarter" idx="4"/>
          </p:nvPr>
        </p:nvSpPr>
        <p:spPr>
          <a:xfrm>
            <a:off x="7885113" y="4786313"/>
            <a:ext cx="1150937" cy="274637"/>
          </a:xfrm>
          <a:noFill/>
          <a:ln>
            <a:noFill/>
          </a:ln>
        </p:spPr>
        <p:txBody>
          <a:bodyPr/>
          <a:p>
            <a:r>
              <a:rPr lang="en-US" altLang="zh-CN" sz="1500" dirty="0"/>
              <a:t>Page </a:t>
            </a:r>
            <a:fld id="{9A0DB2DC-4C9A-4742-B13C-FB6460FD3503}" type="slidenum">
              <a:rPr lang="en-US" altLang="zh-CN" sz="1500" dirty="0"/>
            </a:fld>
            <a:endParaRPr lang="en-US" altLang="zh-CN" sz="1500" dirty="0"/>
          </a:p>
        </p:txBody>
      </p:sp>
      <p:sp>
        <p:nvSpPr>
          <p:cNvPr id="16387" name="矩形 4"/>
          <p:cNvSpPr>
            <a:spLocks noChangeArrowheads="1"/>
          </p:cNvSpPr>
          <p:nvPr/>
        </p:nvSpPr>
        <p:spPr bwMode="auto">
          <a:xfrm>
            <a:off x="468313" y="141288"/>
            <a:ext cx="2646363" cy="4619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三、创新项目介绍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07950" y="627063"/>
            <a:ext cx="8928100" cy="0"/>
          </a:xfrm>
          <a:prstGeom prst="line">
            <a:avLst/>
          </a:prstGeom>
          <a:ln w="38100">
            <a:solidFill>
              <a:srgbClr val="0077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89" name="文本框 1"/>
          <p:cNvSpPr txBox="1">
            <a:spLocks noChangeArrowheads="1"/>
          </p:cNvSpPr>
          <p:nvPr/>
        </p:nvSpPr>
        <p:spPr bwMode="auto">
          <a:xfrm>
            <a:off x="465138" y="803275"/>
            <a:ext cx="1443038" cy="4000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2.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项目内容</a:t>
            </a: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6395" name="矩形 6"/>
          <p:cNvSpPr>
            <a:spLocks noChangeArrowheads="1"/>
          </p:cNvSpPr>
          <p:nvPr/>
        </p:nvSpPr>
        <p:spPr bwMode="auto">
          <a:xfrm>
            <a:off x="539750" y="1492250"/>
            <a:ext cx="8289925" cy="4254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marR="0" lvl="0" indent="-285750" algn="l" defTabSz="914400" rtl="0" eaLnBrk="1" fontAlgn="base" latinLnBrk="0" hangingPunct="1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概述本次创新项目是什么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（清晰、精确、简要、图文结合）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84213" y="2643188"/>
            <a:ext cx="7343775" cy="158750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57613" y="3236913"/>
            <a:ext cx="12779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  <a:buNone/>
              <a:defRPr/>
            </a:pPr>
            <a:r>
              <a:rPr kumimoji="0" lang="zh-CN" altLang="en-US" sz="2000" kern="1200" cap="none" spc="0" normalizeH="0" baseline="0" noProof="0" dirty="0">
                <a:latin typeface="+mj-ea"/>
                <a:ea typeface="+mj-ea"/>
                <a:cs typeface="+mn-cs"/>
              </a:rPr>
              <a:t>产品图片</a:t>
            </a:r>
            <a:endParaRPr kumimoji="0" lang="zh-CN" altLang="en-US" sz="2000" kern="1200" cap="none" spc="0" normalizeH="0" baseline="0" noProof="0" dirty="0"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ransition spd="slow" advTm="34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灯片编号占位符 3"/>
          <p:cNvSpPr txBox="1">
            <a:spLocks noGrp="1"/>
          </p:cNvSpPr>
          <p:nvPr>
            <p:ph type="sldNum" sz="quarter" idx="4"/>
          </p:nvPr>
        </p:nvSpPr>
        <p:spPr>
          <a:xfrm>
            <a:off x="7885113" y="4786313"/>
            <a:ext cx="1150937" cy="274637"/>
          </a:xfrm>
          <a:noFill/>
          <a:ln>
            <a:noFill/>
          </a:ln>
        </p:spPr>
        <p:txBody>
          <a:bodyPr/>
          <a:p>
            <a:r>
              <a:rPr lang="en-US" altLang="zh-CN" sz="1500" dirty="0">
                <a:solidFill>
                  <a:srgbClr val="000000"/>
                </a:solidFill>
              </a:rPr>
              <a:t>Page </a:t>
            </a:r>
            <a:fld id="{9A0DB2DC-4C9A-4742-B13C-FB6460FD3503}" type="slidenum">
              <a:rPr lang="en-US" altLang="zh-CN" sz="1500" dirty="0">
                <a:solidFill>
                  <a:srgbClr val="000000"/>
                </a:solidFill>
              </a:rPr>
            </a:fld>
            <a:endParaRPr lang="en-US" altLang="zh-CN" sz="1500" dirty="0">
              <a:solidFill>
                <a:srgbClr val="000000"/>
              </a:solidFill>
            </a:endParaRPr>
          </a:p>
        </p:txBody>
      </p:sp>
      <p:sp>
        <p:nvSpPr>
          <p:cNvPr id="17411" name="矩形 4"/>
          <p:cNvSpPr>
            <a:spLocks noChangeArrowheads="1"/>
          </p:cNvSpPr>
          <p:nvPr/>
        </p:nvSpPr>
        <p:spPr bwMode="auto">
          <a:xfrm>
            <a:off x="468313" y="141288"/>
            <a:ext cx="2646363" cy="4619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三、创新项目介绍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07950" y="627063"/>
            <a:ext cx="8928100" cy="0"/>
          </a:xfrm>
          <a:prstGeom prst="line">
            <a:avLst/>
          </a:prstGeom>
          <a:ln w="38100">
            <a:solidFill>
              <a:srgbClr val="0077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3" name="文本框 1"/>
          <p:cNvSpPr txBox="1">
            <a:spLocks noChangeArrowheads="1"/>
          </p:cNvSpPr>
          <p:nvPr/>
        </p:nvSpPr>
        <p:spPr bwMode="auto">
          <a:xfrm>
            <a:off x="608013" y="803275"/>
            <a:ext cx="1443038" cy="4000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3.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关键技术</a:t>
            </a:r>
            <a:endParaRPr kumimoji="0" lang="zh-CN" altLang="zh-CN" sz="2000" b="1" i="0" u="none" strike="noStrike" kern="1200" cap="none" spc="0" normalizeH="0" baseline="0" noProof="0" dirty="0" smtClean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j-ea"/>
              <a:ea typeface="+mj-ea"/>
              <a:cs typeface="+mn-cs"/>
              <a:sym typeface="+mn-ea"/>
            </a:endParaRPr>
          </a:p>
        </p:txBody>
      </p:sp>
      <p:sp>
        <p:nvSpPr>
          <p:cNvPr id="14342" name="矩形 32"/>
          <p:cNvSpPr>
            <a:spLocks noChangeArrowheads="1"/>
          </p:cNvSpPr>
          <p:nvPr/>
        </p:nvSpPr>
        <p:spPr bwMode="auto">
          <a:xfrm>
            <a:off x="755650" y="1476375"/>
            <a:ext cx="4019550" cy="12001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marL="342900" indent="-342900"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工艺路线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技术方案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解决什么问题、缺陷达到什么目标水平</a:t>
            </a:r>
            <a:endParaRPr kumimoji="0" lang="zh-CN" alt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丁字箭头 20"/>
          <p:cNvSpPr/>
          <p:nvPr/>
        </p:nvSpPr>
        <p:spPr>
          <a:xfrm rot="10800000">
            <a:off x="2255838" y="3643313"/>
            <a:ext cx="2413000" cy="431800"/>
          </a:xfrm>
          <a:prstGeom prst="leftRightUpArrow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344" name="TextBox 20"/>
          <p:cNvSpPr txBox="1">
            <a:spLocks noChangeArrowheads="1"/>
          </p:cNvSpPr>
          <p:nvPr/>
        </p:nvSpPr>
        <p:spPr bwMode="auto">
          <a:xfrm>
            <a:off x="4929188" y="3579813"/>
            <a:ext cx="800100" cy="33813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设计值</a:t>
            </a:r>
            <a:endParaRPr kumimoji="0" lang="zh-CN" altLang="en-US" sz="16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4345" name="TextBox 39"/>
          <p:cNvSpPr txBox="1">
            <a:spLocks noChangeArrowheads="1"/>
          </p:cNvSpPr>
          <p:nvPr/>
        </p:nvSpPr>
        <p:spPr bwMode="auto">
          <a:xfrm>
            <a:off x="1042988" y="3582988"/>
            <a:ext cx="800100" cy="33813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实际值</a:t>
            </a:r>
            <a:endParaRPr kumimoji="0" lang="zh-CN" alt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4346" name="TextBox 21"/>
          <p:cNvSpPr txBox="1">
            <a:spLocks noChangeArrowheads="1"/>
          </p:cNvSpPr>
          <p:nvPr/>
        </p:nvSpPr>
        <p:spPr bwMode="auto">
          <a:xfrm>
            <a:off x="2857500" y="4183063"/>
            <a:ext cx="1004888" cy="33813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最佳工艺</a:t>
            </a:r>
            <a:endParaRPr kumimoji="0" lang="zh-CN" alt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" name="爆炸形 2 1"/>
          <p:cNvSpPr/>
          <p:nvPr/>
        </p:nvSpPr>
        <p:spPr>
          <a:xfrm>
            <a:off x="6443663" y="1708150"/>
            <a:ext cx="2089150" cy="1439863"/>
          </a:xfrm>
          <a:prstGeom prst="irregularSeal2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19925" y="2139950"/>
            <a:ext cx="865188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2000" b="1" kern="1200" cap="none" spc="0" normalizeH="0" baseline="0" noProof="0" dirty="0">
                <a:solidFill>
                  <a:srgbClr val="FF0000"/>
                </a:solidFill>
                <a:latin typeface="+mj-ea"/>
                <a:ea typeface="+mj-ea"/>
                <a:cs typeface="+mn-cs"/>
              </a:rPr>
              <a:t>图文结合</a:t>
            </a:r>
            <a:endParaRPr kumimoji="0" lang="zh-CN" altLang="en-US" sz="2000" b="1" kern="1200" cap="none" spc="0" normalizeH="0" baseline="0" noProof="0" dirty="0">
              <a:solidFill>
                <a:srgbClr val="FF0000"/>
              </a:solidFill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ransition spd="slow" advTm="77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灯片编号占位符 3"/>
          <p:cNvSpPr txBox="1">
            <a:spLocks noGrp="1"/>
          </p:cNvSpPr>
          <p:nvPr>
            <p:ph type="sldNum" sz="quarter" idx="4"/>
          </p:nvPr>
        </p:nvSpPr>
        <p:spPr>
          <a:xfrm>
            <a:off x="7885113" y="4786313"/>
            <a:ext cx="1150937" cy="274637"/>
          </a:xfrm>
          <a:noFill/>
          <a:ln>
            <a:noFill/>
          </a:ln>
        </p:spPr>
        <p:txBody>
          <a:bodyPr/>
          <a:p>
            <a:r>
              <a:rPr lang="en-US" altLang="zh-CN" sz="1500" dirty="0"/>
              <a:t>Page </a:t>
            </a:r>
            <a:fld id="{9A0DB2DC-4C9A-4742-B13C-FB6460FD3503}" type="slidenum">
              <a:rPr lang="en-US" altLang="zh-CN" sz="1500" dirty="0"/>
            </a:fld>
            <a:endParaRPr lang="en-US" altLang="zh-CN" sz="1500" dirty="0"/>
          </a:p>
        </p:txBody>
      </p:sp>
      <p:sp>
        <p:nvSpPr>
          <p:cNvPr id="21507" name="矩形 4"/>
          <p:cNvSpPr>
            <a:spLocks noChangeArrowheads="1"/>
          </p:cNvSpPr>
          <p:nvPr/>
        </p:nvSpPr>
        <p:spPr bwMode="auto">
          <a:xfrm>
            <a:off x="468313" y="141288"/>
            <a:ext cx="2646363" cy="4619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三、创新项目介绍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07950" y="627063"/>
            <a:ext cx="8928100" cy="0"/>
          </a:xfrm>
          <a:prstGeom prst="line">
            <a:avLst/>
          </a:prstGeom>
          <a:ln w="38100">
            <a:solidFill>
              <a:srgbClr val="0077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09" name="文本框 5"/>
          <p:cNvSpPr txBox="1">
            <a:spLocks noChangeArrowheads="1"/>
          </p:cNvSpPr>
          <p:nvPr/>
        </p:nvSpPr>
        <p:spPr bwMode="auto">
          <a:xfrm>
            <a:off x="477838" y="803275"/>
            <a:ext cx="1700213" cy="4000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4.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技术先进性</a:t>
            </a: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1510" name="矩形 1"/>
          <p:cNvSpPr>
            <a:spLocks noChangeArrowheads="1"/>
          </p:cNvSpPr>
          <p:nvPr/>
        </p:nvSpPr>
        <p:spPr bwMode="auto">
          <a:xfrm>
            <a:off x="468313" y="1419225"/>
            <a:ext cx="7488238" cy="8302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采用图表介绍对比，包括性能、技术参数、耗能、价格等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技术通过成果鉴定、技术查新等。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21512" name="矩形 7"/>
          <p:cNvSpPr>
            <a:spLocks noChangeArrowheads="1"/>
          </p:cNvSpPr>
          <p:nvPr/>
        </p:nvSpPr>
        <p:spPr bwMode="auto">
          <a:xfrm>
            <a:off x="6300788" y="3508375"/>
            <a:ext cx="1108075" cy="3683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查新报告</a:t>
            </a:r>
            <a:endParaRPr kumimoji="0" lang="zh-CN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156325" y="2787650"/>
            <a:ext cx="1368425" cy="1800225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矩形 7"/>
          <p:cNvSpPr>
            <a:spLocks noChangeArrowheads="1"/>
          </p:cNvSpPr>
          <p:nvPr/>
        </p:nvSpPr>
        <p:spPr bwMode="auto">
          <a:xfrm>
            <a:off x="1508125" y="3435350"/>
            <a:ext cx="2724150" cy="36988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性能、技术参数等对比表</a:t>
            </a:r>
            <a:endParaRPr kumimoji="0" lang="zh-CN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84213" y="2716213"/>
            <a:ext cx="4175125" cy="1800225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灯片编号占位符 3"/>
          <p:cNvSpPr txBox="1">
            <a:spLocks noGrp="1"/>
          </p:cNvSpPr>
          <p:nvPr>
            <p:ph type="sldNum" sz="quarter" idx="4"/>
          </p:nvPr>
        </p:nvSpPr>
        <p:spPr>
          <a:xfrm>
            <a:off x="7885113" y="4786313"/>
            <a:ext cx="1150937" cy="274637"/>
          </a:xfrm>
          <a:noFill/>
          <a:ln>
            <a:noFill/>
          </a:ln>
        </p:spPr>
        <p:txBody>
          <a:bodyPr/>
          <a:p>
            <a:r>
              <a:rPr lang="en-US" altLang="zh-CN" sz="1500" dirty="0"/>
              <a:t>Page </a:t>
            </a:r>
            <a:fld id="{9A0DB2DC-4C9A-4742-B13C-FB6460FD3503}" type="slidenum">
              <a:rPr lang="en-US" altLang="zh-CN" sz="1500" dirty="0"/>
            </a:fld>
            <a:endParaRPr lang="en-US" altLang="zh-CN" sz="1500" dirty="0"/>
          </a:p>
        </p:txBody>
      </p:sp>
      <p:sp>
        <p:nvSpPr>
          <p:cNvPr id="21507" name="矩形 4"/>
          <p:cNvSpPr>
            <a:spLocks noChangeArrowheads="1"/>
          </p:cNvSpPr>
          <p:nvPr/>
        </p:nvSpPr>
        <p:spPr bwMode="auto">
          <a:xfrm>
            <a:off x="468313" y="141288"/>
            <a:ext cx="2646363" cy="4619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三、创新项目介绍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07950" y="627063"/>
            <a:ext cx="8928100" cy="0"/>
          </a:xfrm>
          <a:prstGeom prst="line">
            <a:avLst/>
          </a:prstGeom>
          <a:ln w="38100">
            <a:solidFill>
              <a:srgbClr val="0077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09" name="文本框 5"/>
          <p:cNvSpPr txBox="1">
            <a:spLocks noChangeArrowheads="1"/>
          </p:cNvSpPr>
          <p:nvPr/>
        </p:nvSpPr>
        <p:spPr bwMode="auto">
          <a:xfrm>
            <a:off x="477838" y="803275"/>
            <a:ext cx="1700213" cy="4000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5.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项目可行性</a:t>
            </a: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1510" name="矩形 1"/>
          <p:cNvSpPr>
            <a:spLocks noChangeArrowheads="1"/>
          </p:cNvSpPr>
          <p:nvPr/>
        </p:nvSpPr>
        <p:spPr bwMode="auto">
          <a:xfrm>
            <a:off x="468313" y="1347788"/>
            <a:ext cx="7488238" cy="12001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创新已有基础、已经获得技术进展包括技术形成的样品、试验结果报告、检测报告、用户报告和意见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企业给予的支持（研发设备、经费、团队）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5" name="矩形 7"/>
          <p:cNvSpPr>
            <a:spLocks noChangeArrowheads="1"/>
          </p:cNvSpPr>
          <p:nvPr/>
        </p:nvSpPr>
        <p:spPr bwMode="auto">
          <a:xfrm>
            <a:off x="4017963" y="3467100"/>
            <a:ext cx="1108075" cy="36988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相关图片</a:t>
            </a:r>
            <a:endParaRPr kumimoji="0" lang="zh-CN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84213" y="2859088"/>
            <a:ext cx="7272338" cy="1800225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7" name="灯片编号占位符 3"/>
          <p:cNvSpPr txBox="1">
            <a:spLocks noGrp="1"/>
          </p:cNvSpPr>
          <p:nvPr>
            <p:ph type="sldNum" sz="quarter" idx="4"/>
          </p:nvPr>
        </p:nvSpPr>
        <p:spPr>
          <a:xfrm>
            <a:off x="7885113" y="4786313"/>
            <a:ext cx="1150937" cy="274637"/>
          </a:xfrm>
          <a:noFill/>
          <a:ln>
            <a:noFill/>
          </a:ln>
        </p:spPr>
        <p:txBody>
          <a:bodyPr/>
          <a:p>
            <a:r>
              <a:rPr lang="en-US" altLang="zh-CN" sz="1500" dirty="0"/>
              <a:t>Page </a:t>
            </a:r>
            <a:fld id="{9A0DB2DC-4C9A-4742-B13C-FB6460FD3503}" type="slidenum">
              <a:rPr lang="en-US" altLang="zh-CN" sz="1500" dirty="0"/>
            </a:fld>
            <a:endParaRPr lang="en-US" altLang="zh-CN" sz="1500" dirty="0"/>
          </a:p>
        </p:txBody>
      </p:sp>
      <p:sp>
        <p:nvSpPr>
          <p:cNvPr id="21507" name="矩形 4"/>
          <p:cNvSpPr>
            <a:spLocks noChangeArrowheads="1"/>
          </p:cNvSpPr>
          <p:nvPr/>
        </p:nvSpPr>
        <p:spPr bwMode="auto">
          <a:xfrm>
            <a:off x="468313" y="141288"/>
            <a:ext cx="2646363" cy="4619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三、创新项目介绍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07950" y="627063"/>
            <a:ext cx="8928100" cy="0"/>
          </a:xfrm>
          <a:prstGeom prst="line">
            <a:avLst/>
          </a:prstGeom>
          <a:ln w="38100">
            <a:solidFill>
              <a:srgbClr val="0077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09" name="文本框 5"/>
          <p:cNvSpPr txBox="1">
            <a:spLocks noChangeArrowheads="1"/>
          </p:cNvSpPr>
          <p:nvPr/>
        </p:nvSpPr>
        <p:spPr bwMode="auto">
          <a:xfrm>
            <a:off x="477838" y="803275"/>
            <a:ext cx="1443038" cy="4000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6.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市场前景</a:t>
            </a: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031" name="矩形 1"/>
          <p:cNvSpPr/>
          <p:nvPr/>
        </p:nvSpPr>
        <p:spPr>
          <a:xfrm>
            <a:off x="539750" y="1339850"/>
            <a:ext cx="7583488" cy="808038"/>
          </a:xfrm>
          <a:prstGeom prst="rect">
            <a:avLst/>
          </a:prstGeom>
          <a:noFill/>
          <a:ln w="9525">
            <a:noFill/>
          </a:ln>
        </p:spPr>
        <p:txBody>
          <a:bodyPr lIns="68589" tIns="34295" rIns="68589" bIns="34295">
            <a:spAutoFit/>
          </a:bodyPr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产品市场容量规模，</a:t>
            </a:r>
            <a:r>
              <a:rPr lang="en-US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有多少市场容量、市场占有率，填补xx空白、替代进口、同类产品和同行业情况分析比较）技术产品市场准入的门槛等。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32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5188" y="2427288"/>
            <a:ext cx="2700337" cy="193675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026" name="图表 2"/>
          <p:cNvGraphicFramePr/>
          <p:nvPr/>
        </p:nvGraphicFramePr>
        <p:xfrm>
          <a:off x="4292600" y="2278063"/>
          <a:ext cx="3735388" cy="216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2" imgW="5358130" imgH="3559810" progId="Excel.Chart.8">
                  <p:embed/>
                </p:oleObj>
              </mc:Choice>
              <mc:Fallback>
                <p:oleObj name="" r:id="rId2" imgW="5358130" imgH="3559810" progId="Excel.Chart.8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292600" y="2278063"/>
                        <a:ext cx="3735388" cy="2165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灯片编号占位符 3"/>
          <p:cNvSpPr txBox="1">
            <a:spLocks noGrp="1"/>
          </p:cNvSpPr>
          <p:nvPr>
            <p:ph type="sldNum" sz="quarter" idx="4"/>
          </p:nvPr>
        </p:nvSpPr>
        <p:spPr>
          <a:xfrm>
            <a:off x="7885113" y="4786313"/>
            <a:ext cx="1150937" cy="274637"/>
          </a:xfrm>
          <a:noFill/>
          <a:ln>
            <a:noFill/>
          </a:ln>
        </p:spPr>
        <p:txBody>
          <a:bodyPr/>
          <a:p>
            <a:r>
              <a:rPr lang="en-US" altLang="zh-CN" sz="1500" dirty="0">
                <a:solidFill>
                  <a:srgbClr val="000000"/>
                </a:solidFill>
              </a:rPr>
              <a:t>Page </a:t>
            </a:r>
            <a:fld id="{9A0DB2DC-4C9A-4742-B13C-FB6460FD3503}" type="slidenum">
              <a:rPr lang="en-US" altLang="zh-CN" sz="1500" dirty="0">
                <a:solidFill>
                  <a:srgbClr val="000000"/>
                </a:solidFill>
              </a:rPr>
            </a:fld>
            <a:endParaRPr lang="en-US" altLang="zh-CN" sz="1500" dirty="0">
              <a:solidFill>
                <a:srgbClr val="000000"/>
              </a:solidFill>
            </a:endParaRPr>
          </a:p>
        </p:txBody>
      </p:sp>
      <p:sp>
        <p:nvSpPr>
          <p:cNvPr id="23555" name="矩形 4"/>
          <p:cNvSpPr>
            <a:spLocks noChangeArrowheads="1"/>
          </p:cNvSpPr>
          <p:nvPr/>
        </p:nvSpPr>
        <p:spPr bwMode="auto">
          <a:xfrm>
            <a:off x="468313" y="141288"/>
            <a:ext cx="2646363" cy="4619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三、创新项目介绍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07950" y="627063"/>
            <a:ext cx="8928100" cy="0"/>
          </a:xfrm>
          <a:prstGeom prst="line">
            <a:avLst/>
          </a:prstGeom>
          <a:ln w="38100">
            <a:solidFill>
              <a:srgbClr val="0077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7" name="文本框 5"/>
          <p:cNvSpPr txBox="1">
            <a:spLocks noChangeArrowheads="1"/>
          </p:cNvSpPr>
          <p:nvPr/>
        </p:nvSpPr>
        <p:spPr bwMode="auto">
          <a:xfrm>
            <a:off x="536575" y="803275"/>
            <a:ext cx="1443038" cy="4000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7.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工作规划</a:t>
            </a: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0486" name="Rectangle 6"/>
          <p:cNvSpPr/>
          <p:nvPr/>
        </p:nvSpPr>
        <p:spPr>
          <a:xfrm>
            <a:off x="3614738" y="2308225"/>
            <a:ext cx="184150" cy="92392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eaLnBrk="0" hangingPunct="0"/>
            <a:br>
              <a:rPr lang="zh-CN" altLang="zh-CN" dirty="0">
                <a:latin typeface="Arial" panose="020B0604020202020204" pitchFamily="34" charset="0"/>
                <a:ea typeface="黑体" panose="02010609060101010101" pitchFamily="49" charset="-122"/>
              </a:rPr>
            </a:br>
            <a:br>
              <a:rPr lang="zh-CN" altLang="zh-CN" dirty="0">
                <a:latin typeface="Arial" panose="020B0604020202020204" pitchFamily="34" charset="0"/>
                <a:ea typeface="黑体" panose="02010609060101010101" pitchFamily="49" charset="-122"/>
              </a:rPr>
            </a:br>
            <a:endParaRPr lang="zh-CN" altLang="zh-CN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3" name="右箭头 12"/>
          <p:cNvSpPr/>
          <p:nvPr/>
        </p:nvSpPr>
        <p:spPr>
          <a:xfrm>
            <a:off x="317267" y="2527945"/>
            <a:ext cx="8718594" cy="242866"/>
          </a:xfrm>
          <a:prstGeom prst="rightArrow">
            <a:avLst/>
          </a:prstGeom>
          <a:solidFill>
            <a:srgbClr val="CCECFF"/>
          </a:solidFill>
          <a:ln w="12700"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矩形 1"/>
          <p:cNvSpPr>
            <a:spLocks noChangeArrowheads="1"/>
          </p:cNvSpPr>
          <p:nvPr/>
        </p:nvSpPr>
        <p:spPr bwMode="auto">
          <a:xfrm>
            <a:off x="536575" y="1595438"/>
            <a:ext cx="7996238" cy="4587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未来三年的工作计划（分年、简述）</a:t>
            </a: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4" name="矩形 1"/>
          <p:cNvSpPr>
            <a:spLocks noChangeArrowheads="1"/>
          </p:cNvSpPr>
          <p:nvPr/>
        </p:nvSpPr>
        <p:spPr bwMode="auto">
          <a:xfrm>
            <a:off x="608013" y="3148013"/>
            <a:ext cx="7996238" cy="4587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预期取得怎样的成果业绩（知识产权、论文、新产品、工艺等）</a:t>
            </a: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1" name="灯片编号占位符 3"/>
          <p:cNvSpPr txBox="1">
            <a:spLocks noGrp="1"/>
          </p:cNvSpPr>
          <p:nvPr>
            <p:ph type="sldNum" sz="quarter" idx="4"/>
          </p:nvPr>
        </p:nvSpPr>
        <p:spPr>
          <a:xfrm>
            <a:off x="7885113" y="4786313"/>
            <a:ext cx="1150937" cy="274637"/>
          </a:xfrm>
          <a:noFill/>
          <a:ln>
            <a:noFill/>
          </a:ln>
        </p:spPr>
        <p:txBody>
          <a:bodyPr/>
          <a:p>
            <a:r>
              <a:rPr lang="en-US" altLang="zh-CN" sz="1500" dirty="0">
                <a:solidFill>
                  <a:srgbClr val="000000"/>
                </a:solidFill>
              </a:rPr>
              <a:t>Page </a:t>
            </a:r>
            <a:fld id="{9A0DB2DC-4C9A-4742-B13C-FB6460FD3503}" type="slidenum">
              <a:rPr lang="en-US" altLang="zh-CN" sz="1500" dirty="0">
                <a:solidFill>
                  <a:srgbClr val="000000"/>
                </a:solidFill>
              </a:rPr>
            </a:fld>
            <a:endParaRPr lang="en-US" altLang="zh-CN" sz="1500" dirty="0">
              <a:solidFill>
                <a:srgbClr val="000000"/>
              </a:solidFill>
            </a:endParaRPr>
          </a:p>
        </p:txBody>
      </p:sp>
      <p:sp>
        <p:nvSpPr>
          <p:cNvPr id="24582" name="矩形 4"/>
          <p:cNvSpPr>
            <a:spLocks noChangeArrowheads="1"/>
          </p:cNvSpPr>
          <p:nvPr/>
        </p:nvSpPr>
        <p:spPr bwMode="auto">
          <a:xfrm>
            <a:off x="468313" y="141288"/>
            <a:ext cx="2646363" cy="4619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三、创新项目介绍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07950" y="627063"/>
            <a:ext cx="8928100" cy="0"/>
          </a:xfrm>
          <a:prstGeom prst="line">
            <a:avLst/>
          </a:prstGeom>
          <a:ln w="38100">
            <a:solidFill>
              <a:srgbClr val="0077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4" name="文本框 5"/>
          <p:cNvSpPr txBox="1">
            <a:spLocks noChangeArrowheads="1"/>
          </p:cNvSpPr>
          <p:nvPr/>
        </p:nvSpPr>
        <p:spPr bwMode="auto">
          <a:xfrm>
            <a:off x="536575" y="874713"/>
            <a:ext cx="1443038" cy="40163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8.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经济效益</a:t>
            </a: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4585" name="矩形 1"/>
          <p:cNvSpPr>
            <a:spLocks noChangeArrowheads="1"/>
          </p:cNvSpPr>
          <p:nvPr/>
        </p:nvSpPr>
        <p:spPr bwMode="auto">
          <a:xfrm>
            <a:off x="539750" y="1347788"/>
            <a:ext cx="7704138" cy="7874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本创新项目产品产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业化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后，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预计能为企业带来多大的销售收入。（预测未来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3-5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年的经济效益）</a:t>
            </a:r>
            <a:endParaRPr kumimoji="0" lang="zh-CN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graphicFrame>
        <p:nvGraphicFramePr>
          <p:cNvPr id="2050" name="图表 1"/>
          <p:cNvGraphicFramePr/>
          <p:nvPr/>
        </p:nvGraphicFramePr>
        <p:xfrm>
          <a:off x="1544638" y="2100263"/>
          <a:ext cx="6283325" cy="284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6285230" imgH="2853055" progId="Excel.Chart.8">
                  <p:embed/>
                </p:oleObj>
              </mc:Choice>
              <mc:Fallback>
                <p:oleObj name="" r:id="rId1" imgW="6285230" imgH="2853055" progId="Excel.Chart.8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44638" y="2100263"/>
                        <a:ext cx="6283325" cy="28479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圆角矩形 22"/>
          <p:cNvSpPr/>
          <p:nvPr/>
        </p:nvSpPr>
        <p:spPr>
          <a:xfrm>
            <a:off x="2497138" y="3586163"/>
            <a:ext cx="5819775" cy="70961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2489200" y="2674938"/>
            <a:ext cx="5827713" cy="7112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2528888" y="1736725"/>
            <a:ext cx="5788025" cy="7112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509" name="灯片编号占位符 3"/>
          <p:cNvSpPr txBox="1">
            <a:spLocks noGrp="1"/>
          </p:cNvSpPr>
          <p:nvPr>
            <p:ph type="sldNum" sz="quarter" idx="4"/>
          </p:nvPr>
        </p:nvSpPr>
        <p:spPr>
          <a:xfrm>
            <a:off x="7885113" y="4786313"/>
            <a:ext cx="1150937" cy="274637"/>
          </a:xfrm>
          <a:noFill/>
          <a:ln>
            <a:noFill/>
          </a:ln>
        </p:spPr>
        <p:txBody>
          <a:bodyPr/>
          <a:p>
            <a:r>
              <a:rPr lang="en-US" altLang="zh-CN" sz="1500" dirty="0">
                <a:solidFill>
                  <a:srgbClr val="000000"/>
                </a:solidFill>
              </a:rPr>
              <a:t>Page </a:t>
            </a:r>
            <a:fld id="{9A0DB2DC-4C9A-4742-B13C-FB6460FD3503}" type="slidenum">
              <a:rPr lang="en-US" altLang="zh-CN" sz="1500" dirty="0">
                <a:solidFill>
                  <a:srgbClr val="000000"/>
                </a:solidFill>
              </a:rPr>
            </a:fld>
            <a:endParaRPr lang="en-US" altLang="zh-CN" sz="1500" dirty="0">
              <a:solidFill>
                <a:srgbClr val="000000"/>
              </a:solidFill>
            </a:endParaRPr>
          </a:p>
        </p:txBody>
      </p:sp>
      <p:sp>
        <p:nvSpPr>
          <p:cNvPr id="24582" name="矩形 4"/>
          <p:cNvSpPr>
            <a:spLocks noChangeArrowheads="1"/>
          </p:cNvSpPr>
          <p:nvPr/>
        </p:nvSpPr>
        <p:spPr bwMode="auto">
          <a:xfrm>
            <a:off x="468313" y="141288"/>
            <a:ext cx="2646363" cy="4619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三、创新项目介绍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07950" y="627063"/>
            <a:ext cx="8928100" cy="0"/>
          </a:xfrm>
          <a:prstGeom prst="line">
            <a:avLst/>
          </a:prstGeom>
          <a:ln w="38100">
            <a:solidFill>
              <a:srgbClr val="0077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4" name="文本框 5"/>
          <p:cNvSpPr txBox="1">
            <a:spLocks noChangeArrowheads="1"/>
          </p:cNvSpPr>
          <p:nvPr/>
        </p:nvSpPr>
        <p:spPr bwMode="auto">
          <a:xfrm>
            <a:off x="455613" y="803275"/>
            <a:ext cx="1520825" cy="4000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9.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社会效益</a:t>
            </a: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grpSp>
        <p:nvGrpSpPr>
          <p:cNvPr id="21513" name="组合 13"/>
          <p:cNvGrpSpPr/>
          <p:nvPr/>
        </p:nvGrpSpPr>
        <p:grpSpPr>
          <a:xfrm>
            <a:off x="635000" y="1417638"/>
            <a:ext cx="1955800" cy="2989262"/>
            <a:chOff x="3059894" y="1502989"/>
            <a:chExt cx="2483047" cy="3986013"/>
          </a:xfrm>
        </p:grpSpPr>
        <p:sp>
          <p:nvSpPr>
            <p:cNvPr id="11" name="环形箭头 10"/>
            <p:cNvSpPr/>
            <p:nvPr/>
          </p:nvSpPr>
          <p:spPr>
            <a:xfrm>
              <a:off x="3587945" y="1502989"/>
              <a:ext cx="1954996" cy="1955962"/>
            </a:xfrm>
            <a:prstGeom prst="circularArrow">
              <a:avLst>
                <a:gd name="adj1" fmla="val 10980"/>
                <a:gd name="adj2" fmla="val 1142322"/>
                <a:gd name="adj3" fmla="val 4500000"/>
                <a:gd name="adj4" fmla="val 10800000"/>
                <a:gd name="adj5" fmla="val 12500"/>
              </a:avLst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形状 11"/>
            <p:cNvSpPr/>
            <p:nvPr/>
          </p:nvSpPr>
          <p:spPr>
            <a:xfrm>
              <a:off x="3059894" y="2578345"/>
              <a:ext cx="1954996" cy="1955962"/>
            </a:xfrm>
            <a:prstGeom prst="leftCircularArrow">
              <a:avLst>
                <a:gd name="adj1" fmla="val 10980"/>
                <a:gd name="adj2" fmla="val 1142322"/>
                <a:gd name="adj3" fmla="val 6300000"/>
                <a:gd name="adj4" fmla="val 18900000"/>
                <a:gd name="adj5" fmla="val 12500"/>
              </a:avLst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空心弧 12"/>
            <p:cNvSpPr/>
            <p:nvPr/>
          </p:nvSpPr>
          <p:spPr>
            <a:xfrm>
              <a:off x="3731043" y="3808229"/>
              <a:ext cx="1680894" cy="1680773"/>
            </a:xfrm>
            <a:prstGeom prst="blockArc">
              <a:avLst>
                <a:gd name="adj1" fmla="val 13500000"/>
                <a:gd name="adj2" fmla="val 10800000"/>
                <a:gd name="adj3" fmla="val 1274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21514" name="文本框 14"/>
          <p:cNvSpPr txBox="1"/>
          <p:nvPr/>
        </p:nvSpPr>
        <p:spPr>
          <a:xfrm>
            <a:off x="1674813" y="1779588"/>
            <a:ext cx="376237" cy="5540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000" dirty="0">
                <a:latin typeface="宋体" panose="02010600030101010101" pitchFamily="2" charset="-122"/>
              </a:rPr>
              <a:t>1</a:t>
            </a:r>
            <a:endParaRPr lang="zh-CN" altLang="en-US" sz="3000" dirty="0">
              <a:latin typeface="宋体" panose="02010600030101010101" pitchFamily="2" charset="-122"/>
            </a:endParaRPr>
          </a:p>
        </p:txBody>
      </p:sp>
      <p:sp>
        <p:nvSpPr>
          <p:cNvPr id="21515" name="文本框 15"/>
          <p:cNvSpPr txBox="1"/>
          <p:nvPr/>
        </p:nvSpPr>
        <p:spPr>
          <a:xfrm>
            <a:off x="1116013" y="2643188"/>
            <a:ext cx="376237" cy="5540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000" dirty="0">
                <a:latin typeface="宋体" panose="02010600030101010101" pitchFamily="2" charset="-122"/>
              </a:rPr>
              <a:t>2</a:t>
            </a:r>
            <a:endParaRPr lang="zh-CN" altLang="en-US" sz="3000" dirty="0">
              <a:latin typeface="宋体" panose="02010600030101010101" pitchFamily="2" charset="-122"/>
            </a:endParaRPr>
          </a:p>
        </p:txBody>
      </p:sp>
      <p:sp>
        <p:nvSpPr>
          <p:cNvPr id="21516" name="文本框 16"/>
          <p:cNvSpPr txBox="1"/>
          <p:nvPr/>
        </p:nvSpPr>
        <p:spPr>
          <a:xfrm>
            <a:off x="1619250" y="3457575"/>
            <a:ext cx="377825" cy="5540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000" dirty="0">
                <a:latin typeface="宋体" panose="02010600030101010101" pitchFamily="2" charset="-122"/>
              </a:rPr>
              <a:t>3</a:t>
            </a:r>
            <a:endParaRPr lang="zh-CN" altLang="en-US" sz="3000" dirty="0">
              <a:latin typeface="宋体" panose="02010600030101010101" pitchFamily="2" charset="-122"/>
            </a:endParaRPr>
          </a:p>
        </p:txBody>
      </p:sp>
      <p:sp>
        <p:nvSpPr>
          <p:cNvPr id="24590" name="文本框 17"/>
          <p:cNvSpPr txBox="1">
            <a:spLocks noChangeArrowheads="1"/>
          </p:cNvSpPr>
          <p:nvPr/>
        </p:nvSpPr>
        <p:spPr bwMode="auto">
          <a:xfrm>
            <a:off x="2586038" y="1914525"/>
            <a:ext cx="3262313" cy="33813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提升企业在行业内的技术竞争力。</a:t>
            </a:r>
            <a:endParaRPr kumimoji="0" lang="zh-CN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4591" name="文本框 18"/>
          <p:cNvSpPr txBox="1">
            <a:spLocks noChangeArrowheads="1"/>
          </p:cNvSpPr>
          <p:nvPr/>
        </p:nvSpPr>
        <p:spPr bwMode="auto">
          <a:xfrm>
            <a:off x="2554288" y="2851150"/>
            <a:ext cx="4349750" cy="33813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提供就业岗位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XX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带动地方经济的良性发展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。</a:t>
            </a:r>
            <a:endParaRPr kumimoji="0" lang="zh-CN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4592" name="矩形 19"/>
          <p:cNvSpPr>
            <a:spLocks noChangeArrowheads="1"/>
          </p:cNvSpPr>
          <p:nvPr/>
        </p:nvSpPr>
        <p:spPr bwMode="auto">
          <a:xfrm>
            <a:off x="2590800" y="3592513"/>
            <a:ext cx="5726113" cy="7080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高度上升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，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提升我国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XX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领域在世界的影响力，引领国内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XX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产业的发展。</a:t>
            </a:r>
            <a:endParaRPr kumimoji="0" lang="zh-CN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灯片编号占位符 3"/>
          <p:cNvSpPr txBox="1">
            <a:spLocks noGrp="1"/>
          </p:cNvSpPr>
          <p:nvPr>
            <p:ph type="sldNum" sz="quarter" idx="4"/>
          </p:nvPr>
        </p:nvSpPr>
        <p:spPr>
          <a:xfrm>
            <a:off x="7885113" y="4786313"/>
            <a:ext cx="1150937" cy="274637"/>
          </a:xfrm>
          <a:noFill/>
          <a:ln>
            <a:noFill/>
          </a:ln>
        </p:spPr>
        <p:txBody>
          <a:bodyPr/>
          <a:p>
            <a:r>
              <a:rPr lang="en-US" altLang="zh-CN" sz="1500" dirty="0"/>
              <a:t>Page </a:t>
            </a:r>
            <a:fld id="{9A0DB2DC-4C9A-4742-B13C-FB6460FD3503}" type="slidenum">
              <a:rPr lang="en-US" altLang="zh-CN" sz="1500" dirty="0"/>
            </a:fld>
            <a:endParaRPr lang="en-US" altLang="zh-CN" sz="1500" dirty="0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0" y="1492250"/>
            <a:ext cx="9324975" cy="1354138"/>
          </a:xfrm>
          <a:prstGeom prst="rect">
            <a:avLst/>
          </a:prstGeom>
          <a:noFill/>
          <a:ln>
            <a:noFill/>
          </a:ln>
        </p:spPr>
        <p:txBody>
          <a:bodyPr lIns="91344" tIns="45675" rIns="91344" bIns="45675">
            <a:spAutoFit/>
          </a:bodyPr>
          <a:lstStyle>
            <a:lvl1pPr eaLnBrk="0" hangingPunct="0">
              <a:defRPr sz="3400" b="1">
                <a:solidFill>
                  <a:srgbClr val="990000"/>
                </a:solidFill>
                <a:latin typeface="FrutigerNext LT Medium"/>
                <a:ea typeface="宋体" panose="02010600030101010101" pitchFamily="2" charset="-122"/>
              </a:defRPr>
            </a:lvl1pPr>
            <a:lvl2pPr marL="742950" indent="-285750" eaLnBrk="0" hangingPunct="0">
              <a:defRPr sz="3400" b="1">
                <a:solidFill>
                  <a:srgbClr val="990000"/>
                </a:solidFill>
                <a:latin typeface="FrutigerNext LT Medium"/>
                <a:ea typeface="宋体" panose="02010600030101010101" pitchFamily="2" charset="-122"/>
              </a:defRPr>
            </a:lvl2pPr>
            <a:lvl3pPr marL="1143000" indent="-228600" eaLnBrk="0" hangingPunct="0">
              <a:defRPr sz="3400" b="1">
                <a:solidFill>
                  <a:srgbClr val="990000"/>
                </a:solidFill>
                <a:latin typeface="FrutigerNext LT Medium"/>
                <a:ea typeface="宋体" panose="02010600030101010101" pitchFamily="2" charset="-122"/>
              </a:defRPr>
            </a:lvl3pPr>
            <a:lvl4pPr marL="1600200" indent="-228600" eaLnBrk="0" hangingPunct="0">
              <a:defRPr sz="3400" b="1">
                <a:solidFill>
                  <a:srgbClr val="990000"/>
                </a:solidFill>
                <a:latin typeface="FrutigerNext LT Medium"/>
                <a:ea typeface="宋体" panose="02010600030101010101" pitchFamily="2" charset="-122"/>
              </a:defRPr>
            </a:lvl4pPr>
            <a:lvl5pPr marL="2057400" indent="-228600" eaLnBrk="0" hangingPunct="0">
              <a:defRPr sz="3400" b="1">
                <a:solidFill>
                  <a:srgbClr val="990000"/>
                </a:solidFill>
                <a:latin typeface="FrutigerNext LT Medium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990000"/>
                </a:solidFill>
                <a:latin typeface="FrutigerNext LT Medium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990000"/>
                </a:solidFill>
                <a:latin typeface="FrutigerNext LT Medium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990000"/>
                </a:solidFill>
                <a:latin typeface="FrutigerNext LT Medium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990000"/>
                </a:solidFill>
                <a:latin typeface="FrutigerNext LT Medium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汇报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完毕</a:t>
            </a:r>
            <a:endParaRPr kumimoji="0" lang="zh-CN" altLang="en-US" sz="3600" b="1" i="0" u="none" strike="noStrike" kern="1200" cap="none" spc="0" normalizeH="0" baseline="0" noProof="0" dirty="0" smtClean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000" cap="none" spc="-30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请各位专家、领导批评指正</a:t>
            </a:r>
            <a:r>
              <a:rPr kumimoji="0" lang="zh-CN" altLang="en-US" sz="3600" b="1" i="0" u="none" strike="noStrike" kern="1000" cap="none" spc="-20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！</a:t>
            </a:r>
            <a:endParaRPr kumimoji="0" lang="zh-CN" altLang="en-US" sz="3600" b="1" i="0" u="none" strike="noStrike" kern="1000" cap="none" spc="-200" normalizeH="0" baseline="0" noProof="0" dirty="0" smtClean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灯片编号占位符 3"/>
          <p:cNvSpPr txBox="1">
            <a:spLocks noGrp="1"/>
          </p:cNvSpPr>
          <p:nvPr>
            <p:ph type="sldNum" sz="quarter" idx="4"/>
          </p:nvPr>
        </p:nvSpPr>
        <p:spPr>
          <a:xfrm>
            <a:off x="7885113" y="4786313"/>
            <a:ext cx="1150937" cy="274637"/>
          </a:xfrm>
          <a:noFill/>
          <a:ln>
            <a:noFill/>
          </a:ln>
        </p:spPr>
        <p:txBody>
          <a:bodyPr/>
          <a:p>
            <a:r>
              <a:rPr lang="en-US" altLang="zh-CN" sz="1500" dirty="0"/>
              <a:t>Page </a:t>
            </a:r>
            <a:fld id="{9A0DB2DC-4C9A-4742-B13C-FB6460FD3503}" type="slidenum">
              <a:rPr lang="en-US" altLang="zh-CN" sz="1500" dirty="0"/>
            </a:fld>
            <a:endParaRPr lang="en-US" altLang="zh-CN" sz="1500" dirty="0"/>
          </a:p>
        </p:txBody>
      </p:sp>
      <p:sp>
        <p:nvSpPr>
          <p:cNvPr id="5" name="标题 1"/>
          <p:cNvSpPr txBox="1"/>
          <p:nvPr/>
        </p:nvSpPr>
        <p:spPr>
          <a:xfrm>
            <a:off x="180975" y="339725"/>
            <a:ext cx="8753475" cy="6858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all" spc="-6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j-cs"/>
              </a:rPr>
              <a:t>汇报内容</a:t>
            </a:r>
            <a:endParaRPr kumimoji="0" lang="zh-CN" altLang="en-US" sz="3600" b="1" i="0" u="none" strike="noStrike" kern="1200" cap="all" spc="-6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j-cs"/>
            </a:endParaRPr>
          </a:p>
        </p:txBody>
      </p:sp>
      <p:sp>
        <p:nvSpPr>
          <p:cNvPr id="5124" name="内容占位符 2"/>
          <p:cNvSpPr txBox="1">
            <a:spLocks noChangeArrowheads="1"/>
          </p:cNvSpPr>
          <p:nvPr/>
        </p:nvSpPr>
        <p:spPr bwMode="auto">
          <a:xfrm>
            <a:off x="1036638" y="1827213"/>
            <a:ext cx="6924675" cy="189706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30250" indent="-45720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257300" indent="-3429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                 一、</a:t>
            </a: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个人</a:t>
            </a: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/</a:t>
            </a: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团队</a:t>
            </a: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基本情况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二、企业基本情况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三、创新项目介绍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cxnSp>
        <p:nvCxnSpPr>
          <p:cNvPr id="7" name="直接连接符 6"/>
          <p:cNvCxnSpPr/>
          <p:nvPr/>
        </p:nvCxnSpPr>
        <p:spPr bwMode="auto">
          <a:xfrm>
            <a:off x="1036638" y="1028700"/>
            <a:ext cx="7023100" cy="0"/>
          </a:xfrm>
          <a:prstGeom prst="line">
            <a:avLst/>
          </a:prstGeom>
          <a:ln w="38100">
            <a:solidFill>
              <a:srgbClr val="0077D0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ransition spd="slow" advTm="2776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灯片编号占位符 3"/>
          <p:cNvSpPr txBox="1">
            <a:spLocks noGrp="1"/>
          </p:cNvSpPr>
          <p:nvPr>
            <p:ph type="sldNum" sz="quarter" idx="4"/>
          </p:nvPr>
        </p:nvSpPr>
        <p:spPr>
          <a:xfrm>
            <a:off x="7885113" y="4786313"/>
            <a:ext cx="1150937" cy="274637"/>
          </a:xfrm>
          <a:noFill/>
          <a:ln>
            <a:noFill/>
          </a:ln>
        </p:spPr>
        <p:txBody>
          <a:bodyPr/>
          <a:p>
            <a:r>
              <a:rPr lang="en-US" altLang="zh-CN" sz="1500" dirty="0">
                <a:solidFill>
                  <a:srgbClr val="000000"/>
                </a:solidFill>
              </a:rPr>
              <a:t>Page </a:t>
            </a:r>
            <a:fld id="{9A0DB2DC-4C9A-4742-B13C-FB6460FD3503}" type="slidenum">
              <a:rPr lang="en-US" altLang="zh-CN" sz="1500" dirty="0">
                <a:solidFill>
                  <a:srgbClr val="000000"/>
                </a:solidFill>
              </a:rPr>
            </a:fld>
            <a:endParaRPr lang="en-US" altLang="zh-CN" sz="1500" dirty="0">
              <a:solidFill>
                <a:srgbClr val="000000"/>
              </a:solidFill>
            </a:endParaRPr>
          </a:p>
        </p:txBody>
      </p:sp>
      <p:sp>
        <p:nvSpPr>
          <p:cNvPr id="24582" name="矩形 4"/>
          <p:cNvSpPr>
            <a:spLocks noChangeArrowheads="1"/>
          </p:cNvSpPr>
          <p:nvPr/>
        </p:nvSpPr>
        <p:spPr bwMode="auto">
          <a:xfrm>
            <a:off x="468313" y="141288"/>
            <a:ext cx="2011363" cy="4619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PPT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制作要求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07950" y="627063"/>
            <a:ext cx="8928100" cy="0"/>
          </a:xfrm>
          <a:prstGeom prst="line">
            <a:avLst/>
          </a:prstGeom>
          <a:ln w="38100">
            <a:solidFill>
              <a:srgbClr val="0077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7" name="矩形 18"/>
          <p:cNvSpPr/>
          <p:nvPr/>
        </p:nvSpPr>
        <p:spPr>
          <a:xfrm>
            <a:off x="417513" y="730250"/>
            <a:ext cx="8547100" cy="4002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版本：（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Microsoft Office PowerPoint </a:t>
            </a:r>
            <a:r>
              <a:rPr lang="en-US" altLang="zh-CN" sz="1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2003</a:t>
            </a:r>
            <a:r>
              <a:rPr lang="zh-CN" altLang="en-US" sz="1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版本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背景：可以根据企业特色、形象进行设计，要注意背景要清爽、有视觉感；应有企业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等标识。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主题要明确：大标题和小标题要区分、醒目。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每页字体、大小，根据内容保持前后一致性。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每页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的字体、颜色不宜超过三种以上。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建议不采用动画效果！会影响答辩时间控制。如有影像建议放在演讲之后，与专家交流时演示。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色彩效果和字体投影效果，建议考虑适合投影仪（色彩浓厚、字迹清晰、一般采用黑体、微软雅黑等）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时间控制与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页数关系：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Aft>
                <a:spcPts val="1200"/>
              </a:spcAft>
              <a:buFont typeface="Wingdings 2" panose="05020102010507070707" pitchFamily="18" charset="2"/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创业类的建议控制在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张 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19″/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 （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分钟）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Aft>
                <a:spcPts val="1200"/>
              </a:spcAft>
              <a:buFont typeface="Wingdings 2" panose="05020102010507070707" pitchFamily="18" charset="2"/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创新类的建议控制在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张 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18″/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页（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分钟）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Aft>
                <a:spcPts val="1200"/>
              </a:spcAft>
              <a:buFont typeface="Wingdings 2" panose="05020102010507070707" pitchFamily="18" charset="2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双创团队建议控制在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张 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17″/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页（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分钟）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灯片编号占位符 3"/>
          <p:cNvSpPr txBox="1">
            <a:spLocks noGrp="1"/>
          </p:cNvSpPr>
          <p:nvPr>
            <p:ph type="sldNum" sz="quarter" idx="4"/>
          </p:nvPr>
        </p:nvSpPr>
        <p:spPr>
          <a:xfrm>
            <a:off x="7885113" y="4786313"/>
            <a:ext cx="1150937" cy="274637"/>
          </a:xfrm>
          <a:noFill/>
          <a:ln>
            <a:noFill/>
          </a:ln>
        </p:spPr>
        <p:txBody>
          <a:bodyPr/>
          <a:p>
            <a:r>
              <a:rPr lang="en-US" altLang="zh-CN" sz="1500" dirty="0"/>
              <a:t>Page </a:t>
            </a:r>
            <a:fld id="{9A0DB2DC-4C9A-4742-B13C-FB6460FD3503}" type="slidenum">
              <a:rPr lang="en-US" altLang="zh-CN" sz="1500" dirty="0"/>
            </a:fld>
            <a:endParaRPr lang="en-US" altLang="zh-CN" sz="1500" dirty="0"/>
          </a:p>
        </p:txBody>
      </p:sp>
      <p:sp>
        <p:nvSpPr>
          <p:cNvPr id="6147" name="矩形 4"/>
          <p:cNvSpPr>
            <a:spLocks noChangeArrowheads="1"/>
          </p:cNvSpPr>
          <p:nvPr/>
        </p:nvSpPr>
        <p:spPr bwMode="auto">
          <a:xfrm>
            <a:off x="468313" y="141288"/>
            <a:ext cx="2646363" cy="4619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一、个人基本情况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07950" y="627063"/>
            <a:ext cx="8928100" cy="0"/>
          </a:xfrm>
          <a:prstGeom prst="line">
            <a:avLst/>
          </a:prstGeom>
          <a:ln w="38100">
            <a:solidFill>
              <a:srgbClr val="0077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0" name="文本框 12"/>
          <p:cNvSpPr txBox="1">
            <a:spLocks noChangeArrowheads="1"/>
          </p:cNvSpPr>
          <p:nvPr/>
        </p:nvSpPr>
        <p:spPr bwMode="auto">
          <a:xfrm>
            <a:off x="601663" y="842963"/>
            <a:ext cx="2025650" cy="4000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1.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个人简介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--XX</a:t>
            </a: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635000" y="1944688"/>
            <a:ext cx="5160963" cy="3397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285750" indent="-341630"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在申报企业担任的职务，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突出全职、年薪</a:t>
            </a:r>
            <a:endParaRPr kumimoji="0" lang="zh-CN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6153" name="文本框 15"/>
          <p:cNvSpPr txBox="1">
            <a:spLocks noChangeArrowheads="1"/>
          </p:cNvSpPr>
          <p:nvPr/>
        </p:nvSpPr>
        <p:spPr bwMode="auto">
          <a:xfrm>
            <a:off x="620713" y="1338263"/>
            <a:ext cx="6116638" cy="5835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人才的最高资历（国家级人才计划获得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者、国务院特殊津贴、高级职称等）</a:t>
            </a:r>
            <a:endParaRPr kumimoji="0" lang="zh-CN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6154" name="文本框 16"/>
          <p:cNvSpPr txBox="1">
            <a:spLocks noChangeArrowheads="1"/>
          </p:cNvSpPr>
          <p:nvPr/>
        </p:nvSpPr>
        <p:spPr bwMode="auto">
          <a:xfrm>
            <a:off x="625475" y="2274888"/>
            <a:ext cx="2146300" cy="3683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marL="342900" indent="-342900"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7D0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学习与工作经历</a:t>
            </a:r>
            <a:endParaRPr kumimoji="0" lang="zh-CN" alt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827088" y="2730500"/>
          <a:ext cx="7200900" cy="1281113"/>
        </p:xfrm>
        <a:graphic>
          <a:graphicData uri="http://schemas.openxmlformats.org/drawingml/2006/table">
            <a:tbl>
              <a:tblPr firstRow="1" firstCol="1" bandRow="1"/>
              <a:tblGrid>
                <a:gridCol w="2170113"/>
                <a:gridCol w="3014535"/>
                <a:gridCol w="2016252"/>
              </a:tblGrid>
              <a:tr h="34236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9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起止时间</a:t>
                      </a:r>
                      <a:endParaRPr lang="zh-CN" sz="9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9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学校或工作单位</a:t>
                      </a:r>
                      <a:endParaRPr lang="zh-CN" sz="9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9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身份职务</a:t>
                      </a:r>
                      <a:endParaRPr lang="zh-CN" sz="9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</a:tr>
              <a:tr h="234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2004-09 ~ 2008-07</a:t>
                      </a:r>
                      <a:endParaRPr lang="zh-CN" sz="9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9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兰州大学</a:t>
                      </a:r>
                      <a:endParaRPr lang="zh-CN" sz="9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9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本科学士</a:t>
                      </a:r>
                      <a:endParaRPr lang="zh-CN" sz="900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2008-09 ~ 2013-06</a:t>
                      </a:r>
                      <a:endParaRPr lang="zh-CN" sz="9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9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中国科学技术大学</a:t>
                      </a:r>
                      <a:endParaRPr lang="zh-CN" sz="9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9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博士研究生（直博）</a:t>
                      </a:r>
                      <a:endParaRPr lang="zh-CN" sz="9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2013-07 ~ 2016-06</a:t>
                      </a:r>
                      <a:endParaRPr lang="zh-CN" sz="9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9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中冶建筑研究总院有限公司</a:t>
                      </a:r>
                      <a:endParaRPr lang="zh-CN" sz="9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sz="9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研发副经理</a:t>
                      </a:r>
                      <a:endParaRPr lang="zh-CN" sz="900" kern="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6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2016-07 ~ </a:t>
                      </a:r>
                      <a:r>
                        <a:rPr lang="zh-CN" altLang="en-US" sz="9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至今</a:t>
                      </a:r>
                      <a:endParaRPr lang="zh-CN" sz="9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zh-CN" altLang="en-US" sz="9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申报公司</a:t>
                      </a:r>
                      <a:endParaRPr lang="zh-CN" sz="900" kern="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sz="9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研发部</a:t>
                      </a:r>
                      <a:r>
                        <a:rPr lang="zh-CN" sz="9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经理</a:t>
                      </a:r>
                      <a:endParaRPr lang="zh-CN" altLang="en-US" sz="900" kern="1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182" name="文本框 18"/>
          <p:cNvSpPr txBox="1">
            <a:spLocks noChangeArrowheads="1"/>
          </p:cNvSpPr>
          <p:nvPr/>
        </p:nvSpPr>
        <p:spPr bwMode="auto">
          <a:xfrm>
            <a:off x="654050" y="4146550"/>
            <a:ext cx="1685925" cy="36988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marL="342900" indent="-342900"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77D0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获人才项目</a:t>
            </a:r>
            <a:endParaRPr kumimoji="0" lang="zh-CN" alt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6183" name="矩形 17"/>
          <p:cNvSpPr>
            <a:spLocks noChangeArrowheads="1"/>
          </p:cNvSpPr>
          <p:nvPr/>
        </p:nvSpPr>
        <p:spPr bwMode="auto">
          <a:xfrm>
            <a:off x="620713" y="4537075"/>
            <a:ext cx="8018463" cy="3381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荣获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2019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年度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“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XX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计划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”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资助</a:t>
            </a:r>
            <a:endParaRPr kumimoji="0" lang="zh-CN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750050" y="1055688"/>
            <a:ext cx="1277938" cy="1444625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50050" y="1614488"/>
            <a:ext cx="12779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  <a:buNone/>
              <a:defRPr/>
            </a:pPr>
            <a:r>
              <a:rPr kumimoji="0" lang="zh-CN" altLang="en-US" sz="2000" kern="1200" cap="none" spc="0" normalizeH="0" baseline="0" noProof="0" dirty="0">
                <a:latin typeface="+mj-ea"/>
                <a:ea typeface="+mj-ea"/>
                <a:cs typeface="+mn-cs"/>
              </a:rPr>
              <a:t>人才照片</a:t>
            </a:r>
            <a:endParaRPr kumimoji="0" lang="zh-CN" altLang="en-US" sz="2000" kern="1200" cap="none" spc="0" normalizeH="0" baseline="0" noProof="0" dirty="0"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ransition spd="slow" advTm="6381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灯片编号占位符 3"/>
          <p:cNvSpPr txBox="1">
            <a:spLocks noGrp="1"/>
          </p:cNvSpPr>
          <p:nvPr>
            <p:ph type="sldNum" sz="quarter" idx="4"/>
          </p:nvPr>
        </p:nvSpPr>
        <p:spPr>
          <a:xfrm>
            <a:off x="7885113" y="4786313"/>
            <a:ext cx="1150937" cy="274637"/>
          </a:xfrm>
          <a:noFill/>
          <a:ln>
            <a:noFill/>
          </a:ln>
        </p:spPr>
        <p:txBody>
          <a:bodyPr/>
          <a:p>
            <a:r>
              <a:rPr lang="en-US" altLang="zh-CN" sz="1500" dirty="0">
                <a:solidFill>
                  <a:srgbClr val="000000"/>
                </a:solidFill>
              </a:rPr>
              <a:t>Page </a:t>
            </a:r>
            <a:fld id="{9A0DB2DC-4C9A-4742-B13C-FB6460FD3503}" type="slidenum">
              <a:rPr lang="en-US" altLang="zh-CN" sz="1500" dirty="0">
                <a:solidFill>
                  <a:srgbClr val="000000"/>
                </a:solidFill>
              </a:rPr>
            </a:fld>
            <a:endParaRPr lang="en-US" altLang="zh-CN" sz="1500" dirty="0">
              <a:solidFill>
                <a:srgbClr val="000000"/>
              </a:solidFill>
            </a:endParaRPr>
          </a:p>
        </p:txBody>
      </p:sp>
      <p:sp>
        <p:nvSpPr>
          <p:cNvPr id="7171" name="矩形 4"/>
          <p:cNvSpPr>
            <a:spLocks noChangeArrowheads="1"/>
          </p:cNvSpPr>
          <p:nvPr/>
        </p:nvSpPr>
        <p:spPr bwMode="auto">
          <a:xfrm>
            <a:off x="468313" y="141288"/>
            <a:ext cx="2646363" cy="4619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一、个人基本情况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07950" y="627063"/>
            <a:ext cx="8928100" cy="0"/>
          </a:xfrm>
          <a:prstGeom prst="line">
            <a:avLst/>
          </a:prstGeom>
          <a:ln w="38100">
            <a:solidFill>
              <a:srgbClr val="0077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1" name="矩形 5"/>
          <p:cNvSpPr/>
          <p:nvPr/>
        </p:nvSpPr>
        <p:spPr>
          <a:xfrm>
            <a:off x="376238" y="2598738"/>
            <a:ext cx="5934075" cy="3841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42900" indent="-342900">
              <a:lnSpc>
                <a:spcPts val="2600"/>
              </a:lnSpc>
              <a:buClr>
                <a:srgbClr val="0066FF"/>
              </a:buClr>
              <a:buFont typeface="Wingdings" panose="05000000000000000000" pitchFamily="2" charset="2"/>
              <a:buChar char="p"/>
            </a:pPr>
            <a:endParaRPr lang="zh-CN" altLang="zh-CN" sz="2000" dirty="0">
              <a:latin typeface="宋体" panose="02010600030101010101" pitchFamily="2" charset="-122"/>
            </a:endParaRPr>
          </a:p>
        </p:txBody>
      </p:sp>
      <p:sp>
        <p:nvSpPr>
          <p:cNvPr id="7174" name="矩形 6"/>
          <p:cNvSpPr>
            <a:spLocks noChangeArrowheads="1"/>
          </p:cNvSpPr>
          <p:nvPr/>
        </p:nvSpPr>
        <p:spPr bwMode="auto">
          <a:xfrm>
            <a:off x="611188" y="3090863"/>
            <a:ext cx="7848600" cy="15684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曾作为项目技术负责人参与承担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XX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项目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多少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项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，金额达到多少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；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国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内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外知名学术杂志上公开发表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论文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XX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篇，其中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SCI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论文</a:t>
            </a:r>
            <a:r>
              <a:rPr kumimoji="0" lang="en-US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XX</a:t>
            </a:r>
            <a:r>
              <a:rPr kumimoji="0" lang="zh-CN" altLang="zh-CN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篇</a:t>
            </a: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。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申请知识产权</a:t>
            </a:r>
            <a:endParaRPr kumimoji="0" lang="en-US" altLang="zh-CN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获得荣誉资质等（国家科技奖、行业奖等）</a:t>
            </a:r>
            <a:endParaRPr kumimoji="0" lang="zh-CN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7177" name="文本框 1"/>
          <p:cNvSpPr txBox="1">
            <a:spLocks noChangeArrowheads="1"/>
          </p:cNvSpPr>
          <p:nvPr/>
        </p:nvSpPr>
        <p:spPr bwMode="auto">
          <a:xfrm>
            <a:off x="550863" y="842963"/>
            <a:ext cx="2725738" cy="4000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2.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来苏前的成果与荣誉</a:t>
            </a: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11188" y="1416050"/>
            <a:ext cx="7848600" cy="144303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76600" y="1973263"/>
            <a:ext cx="2087563" cy="4016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  <a:buNone/>
              <a:defRPr/>
            </a:pPr>
            <a:r>
              <a:rPr kumimoji="0" lang="zh-CN" altLang="en-US" sz="2000" kern="1200" cap="none" spc="0" normalizeH="0" baseline="0" noProof="0" dirty="0">
                <a:latin typeface="+mj-ea"/>
                <a:ea typeface="+mj-ea"/>
                <a:cs typeface="+mn-cs"/>
              </a:rPr>
              <a:t>相关图片</a:t>
            </a:r>
            <a:endParaRPr kumimoji="0" lang="zh-CN" altLang="en-US" sz="2000" kern="1200" cap="none" spc="0" normalizeH="0" baseline="0" noProof="0" dirty="0"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ransition spd="slow" advTm="2163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灯片编号占位符 3"/>
          <p:cNvSpPr txBox="1">
            <a:spLocks noGrp="1"/>
          </p:cNvSpPr>
          <p:nvPr>
            <p:ph type="sldNum" sz="quarter" idx="4"/>
          </p:nvPr>
        </p:nvSpPr>
        <p:spPr>
          <a:xfrm>
            <a:off x="7885113" y="4786313"/>
            <a:ext cx="1150937" cy="274637"/>
          </a:xfrm>
          <a:noFill/>
          <a:ln>
            <a:noFill/>
          </a:ln>
        </p:spPr>
        <p:txBody>
          <a:bodyPr/>
          <a:p>
            <a:r>
              <a:rPr lang="en-US" altLang="zh-CN" sz="1500" dirty="0"/>
              <a:t>Page </a:t>
            </a:r>
            <a:fld id="{9A0DB2DC-4C9A-4742-B13C-FB6460FD3503}" type="slidenum">
              <a:rPr lang="en-US" altLang="zh-CN" sz="1500" dirty="0"/>
            </a:fld>
            <a:endParaRPr lang="en-US" altLang="zh-CN" sz="1500" dirty="0"/>
          </a:p>
        </p:txBody>
      </p:sp>
      <p:cxnSp>
        <p:nvCxnSpPr>
          <p:cNvPr id="10" name="直接连接符 9"/>
          <p:cNvCxnSpPr/>
          <p:nvPr/>
        </p:nvCxnSpPr>
        <p:spPr>
          <a:xfrm>
            <a:off x="96838" y="627063"/>
            <a:ext cx="8928100" cy="0"/>
          </a:xfrm>
          <a:prstGeom prst="line">
            <a:avLst/>
          </a:prstGeom>
          <a:ln w="38100">
            <a:solidFill>
              <a:srgbClr val="0077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5" name="矩形 5"/>
          <p:cNvSpPr>
            <a:spLocks noChangeArrowheads="1"/>
          </p:cNvSpPr>
          <p:nvPr/>
        </p:nvSpPr>
        <p:spPr bwMode="auto">
          <a:xfrm>
            <a:off x="468313" y="141288"/>
            <a:ext cx="2646363" cy="4619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一、个人基本情况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9226" name="文本框 6"/>
          <p:cNvSpPr txBox="1">
            <a:spLocks noChangeArrowheads="1"/>
          </p:cNvSpPr>
          <p:nvPr/>
        </p:nvSpPr>
        <p:spPr bwMode="auto">
          <a:xfrm>
            <a:off x="539750" y="803275"/>
            <a:ext cx="4752975" cy="4000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3.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来通后业绩（</a:t>
            </a:r>
            <a:r>
              <a:rPr kumimoji="0" lang="zh-CN" altLang="en-US" sz="1800" b="0" i="0" u="none" strike="noStrike" kern="1200" cap="none" spc="0" normalizeH="0" baseline="0" noProof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创新人才来企业时间较长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）</a:t>
            </a:r>
            <a:endParaRPr kumimoji="0" lang="en-US" altLang="zh-CN" sz="2000" b="1" i="0" u="none" strike="noStrike" kern="1200" cap="none" spc="0" normalizeH="0" baseline="0" noProof="0" dirty="0" smtClean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93763" y="1466850"/>
            <a:ext cx="3140075" cy="83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在项目上取得的进展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申请的专利、论文及获奖情况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1188" y="2855913"/>
            <a:ext cx="7848600" cy="1444625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76600" y="3414713"/>
            <a:ext cx="2087563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  <a:buNone/>
              <a:defRPr/>
            </a:pPr>
            <a:r>
              <a:rPr kumimoji="0" lang="zh-CN" altLang="en-US" sz="2000" kern="1200" cap="none" spc="0" normalizeH="0" baseline="0" noProof="0" dirty="0">
                <a:latin typeface="+mj-ea"/>
                <a:ea typeface="+mj-ea"/>
                <a:cs typeface="+mn-cs"/>
              </a:rPr>
              <a:t>相关图片</a:t>
            </a:r>
            <a:endParaRPr kumimoji="0" lang="zh-CN" altLang="en-US" sz="2000" kern="1200" cap="none" spc="0" normalizeH="0" baseline="0" noProof="0" dirty="0"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ransition spd="slow" advTm="4717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灯片编号占位符 3"/>
          <p:cNvSpPr txBox="1">
            <a:spLocks noGrp="1"/>
          </p:cNvSpPr>
          <p:nvPr>
            <p:ph type="sldNum" sz="quarter" idx="4"/>
          </p:nvPr>
        </p:nvSpPr>
        <p:spPr>
          <a:xfrm>
            <a:off x="7885113" y="4786313"/>
            <a:ext cx="1150937" cy="274637"/>
          </a:xfrm>
          <a:noFill/>
          <a:ln>
            <a:noFill/>
          </a:ln>
        </p:spPr>
        <p:txBody>
          <a:bodyPr/>
          <a:p>
            <a:r>
              <a:rPr lang="en-US" altLang="zh-CN" sz="1500" dirty="0"/>
              <a:t>Page </a:t>
            </a:r>
            <a:fld id="{9A0DB2DC-4C9A-4742-B13C-FB6460FD3503}" type="slidenum">
              <a:rPr lang="en-US" altLang="zh-CN" sz="1500" dirty="0"/>
            </a:fld>
            <a:endParaRPr lang="en-US" altLang="zh-CN" sz="1500" dirty="0"/>
          </a:p>
        </p:txBody>
      </p:sp>
      <p:cxnSp>
        <p:nvCxnSpPr>
          <p:cNvPr id="10" name="直接连接符 9"/>
          <p:cNvCxnSpPr/>
          <p:nvPr/>
        </p:nvCxnSpPr>
        <p:spPr>
          <a:xfrm>
            <a:off x="96838" y="627063"/>
            <a:ext cx="8928100" cy="0"/>
          </a:xfrm>
          <a:prstGeom prst="line">
            <a:avLst/>
          </a:prstGeom>
          <a:ln w="38100">
            <a:solidFill>
              <a:srgbClr val="0077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5" name="矩形 5"/>
          <p:cNvSpPr>
            <a:spLocks noChangeArrowheads="1"/>
          </p:cNvSpPr>
          <p:nvPr/>
        </p:nvSpPr>
        <p:spPr bwMode="auto">
          <a:xfrm>
            <a:off x="468313" y="141288"/>
            <a:ext cx="2646363" cy="4619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一、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团队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基本情况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1269" name="矩形 10"/>
          <p:cNvSpPr/>
          <p:nvPr/>
        </p:nvSpPr>
        <p:spPr>
          <a:xfrm>
            <a:off x="744538" y="1187450"/>
            <a:ext cx="5772150" cy="1454150"/>
          </a:xfrm>
          <a:prstGeom prst="rect">
            <a:avLst/>
          </a:prstGeom>
          <a:noFill/>
          <a:ln w="9525">
            <a:noFill/>
          </a:ln>
        </p:spPr>
        <p:txBody>
          <a:bodyPr lIns="68589" tIns="34295" rIns="68589" bIns="34295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团队根据前两页，先介绍领军人才（重点）、再分别介绍核心团队成员</a:t>
            </a:r>
            <a:endParaRPr lang="en-US" altLang="zh-CN" sz="2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描述团队成员之间的互补性（关系图）</a:t>
            </a:r>
            <a:endParaRPr lang="zh-CN" altLang="en-US" sz="2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80690" y="216535"/>
            <a:ext cx="3839210" cy="8223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</a:rPr>
              <a:t>（此页为双创团队成员介绍用）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Tm="4717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灯片编号占位符 3"/>
          <p:cNvSpPr txBox="1">
            <a:spLocks noGrp="1"/>
          </p:cNvSpPr>
          <p:nvPr>
            <p:ph type="sldNum" sz="quarter" idx="4"/>
          </p:nvPr>
        </p:nvSpPr>
        <p:spPr>
          <a:xfrm>
            <a:off x="7885113" y="4786313"/>
            <a:ext cx="1150937" cy="274637"/>
          </a:xfrm>
          <a:noFill/>
          <a:ln>
            <a:noFill/>
          </a:ln>
        </p:spPr>
        <p:txBody>
          <a:bodyPr/>
          <a:p>
            <a:r>
              <a:rPr lang="en-US" altLang="zh-CN" sz="1500" dirty="0"/>
              <a:t>Page </a:t>
            </a:r>
            <a:fld id="{9A0DB2DC-4C9A-4742-B13C-FB6460FD3503}" type="slidenum">
              <a:rPr lang="en-US" altLang="zh-CN" sz="1500" dirty="0"/>
            </a:fld>
            <a:endParaRPr lang="en-US" altLang="zh-CN" sz="1500" dirty="0"/>
          </a:p>
        </p:txBody>
      </p:sp>
      <p:sp>
        <p:nvSpPr>
          <p:cNvPr id="13315" name="矩形 4"/>
          <p:cNvSpPr>
            <a:spLocks noChangeArrowheads="1"/>
          </p:cNvSpPr>
          <p:nvPr/>
        </p:nvSpPr>
        <p:spPr bwMode="auto">
          <a:xfrm>
            <a:off x="468313" y="141288"/>
            <a:ext cx="2646363" cy="4619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二、企业基本情况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07950" y="627063"/>
            <a:ext cx="8928100" cy="0"/>
          </a:xfrm>
          <a:prstGeom prst="line">
            <a:avLst/>
          </a:prstGeom>
          <a:ln w="38100">
            <a:solidFill>
              <a:srgbClr val="0077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611188" y="3351213"/>
            <a:ext cx="7848600" cy="8572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>
                <a:srgbClr val="0066FF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企业主营业务及规模：主要生产的产品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>
                <a:srgbClr val="0066FF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年销售收入、研发投入等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3321" name="文本框 8"/>
          <p:cNvSpPr txBox="1">
            <a:spLocks noChangeArrowheads="1"/>
          </p:cNvSpPr>
          <p:nvPr/>
        </p:nvSpPr>
        <p:spPr bwMode="auto">
          <a:xfrm>
            <a:off x="536575" y="803275"/>
            <a:ext cx="1443038" cy="4000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1.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企业简介</a:t>
            </a: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11188" y="1560513"/>
            <a:ext cx="7848600" cy="144303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76600" y="2117725"/>
            <a:ext cx="2087563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  <a:buNone/>
              <a:defRPr/>
            </a:pPr>
            <a:r>
              <a:rPr kumimoji="0" lang="zh-CN" altLang="en-US" sz="2000" kern="1200" cap="none" spc="0" normalizeH="0" baseline="0" noProof="0" dirty="0">
                <a:latin typeface="+mj-ea"/>
                <a:ea typeface="+mj-ea"/>
                <a:cs typeface="+mn-cs"/>
              </a:rPr>
              <a:t>企业相关照片</a:t>
            </a:r>
            <a:endParaRPr kumimoji="0" lang="zh-CN" altLang="en-US" sz="2000" kern="1200" cap="none" spc="0" normalizeH="0" baseline="0" noProof="0" dirty="0"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ransition spd="slow" advTm="16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灯片编号占位符 3"/>
          <p:cNvSpPr txBox="1">
            <a:spLocks noGrp="1"/>
          </p:cNvSpPr>
          <p:nvPr>
            <p:ph type="sldNum" sz="quarter" idx="4"/>
          </p:nvPr>
        </p:nvSpPr>
        <p:spPr>
          <a:xfrm>
            <a:off x="7885113" y="4786313"/>
            <a:ext cx="1150937" cy="274637"/>
          </a:xfrm>
          <a:noFill/>
          <a:ln>
            <a:noFill/>
          </a:ln>
        </p:spPr>
        <p:txBody>
          <a:bodyPr/>
          <a:p>
            <a:r>
              <a:rPr lang="en-US" altLang="zh-CN" sz="1500" dirty="0"/>
              <a:t>Page </a:t>
            </a:r>
            <a:fld id="{9A0DB2DC-4C9A-4742-B13C-FB6460FD3503}" type="slidenum">
              <a:rPr lang="en-US" altLang="zh-CN" sz="1500" dirty="0"/>
            </a:fld>
            <a:endParaRPr lang="en-US" altLang="zh-CN" sz="1500" dirty="0"/>
          </a:p>
        </p:txBody>
      </p:sp>
      <p:sp>
        <p:nvSpPr>
          <p:cNvPr id="14339" name="矩形 4"/>
          <p:cNvSpPr>
            <a:spLocks noChangeArrowheads="1"/>
          </p:cNvSpPr>
          <p:nvPr/>
        </p:nvSpPr>
        <p:spPr bwMode="auto">
          <a:xfrm>
            <a:off x="468313" y="141288"/>
            <a:ext cx="2646363" cy="4619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二、企业基本情况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07950" y="627063"/>
            <a:ext cx="8928100" cy="0"/>
          </a:xfrm>
          <a:prstGeom prst="line">
            <a:avLst/>
          </a:prstGeom>
          <a:ln w="38100">
            <a:solidFill>
              <a:srgbClr val="0077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55" name="文本框 2"/>
          <p:cNvSpPr txBox="1">
            <a:spLocks noChangeArrowheads="1"/>
          </p:cNvSpPr>
          <p:nvPr/>
        </p:nvSpPr>
        <p:spPr bwMode="auto">
          <a:xfrm>
            <a:off x="536575" y="803275"/>
            <a:ext cx="1443038" cy="4000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2.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企业资质</a:t>
            </a: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11188" y="1276350"/>
            <a:ext cx="4572000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16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高新技术企业</a:t>
            </a:r>
            <a:endParaRPr kumimoji="0" lang="en-US" altLang="zh-CN" sz="16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16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企业技术中心</a:t>
            </a:r>
            <a:endParaRPr kumimoji="0" lang="en-US" altLang="zh-CN" sz="16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16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工程中心</a:t>
            </a:r>
            <a:endParaRPr kumimoji="0" lang="en-US" altLang="zh-CN" sz="16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16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博士后工作站，企业在行业地位等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84213" y="3148013"/>
            <a:ext cx="7343775" cy="158750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57613" y="3741738"/>
            <a:ext cx="12779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  <a:buNone/>
              <a:defRPr/>
            </a:pPr>
            <a:r>
              <a:rPr kumimoji="0" lang="zh-CN" altLang="en-US" sz="2000" kern="1200" cap="none" spc="0" normalizeH="0" baseline="0" noProof="0" dirty="0">
                <a:latin typeface="+mj-ea"/>
                <a:ea typeface="+mj-ea"/>
                <a:cs typeface="+mn-cs"/>
              </a:rPr>
              <a:t>相关图片</a:t>
            </a:r>
            <a:endParaRPr kumimoji="0" lang="zh-CN" altLang="en-US" sz="2000" kern="1200" cap="none" spc="0" normalizeH="0" baseline="0" noProof="0" dirty="0"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ransition spd="slow" advTm="27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灯片编号占位符 3"/>
          <p:cNvSpPr txBox="1">
            <a:spLocks noGrp="1"/>
          </p:cNvSpPr>
          <p:nvPr>
            <p:ph type="sldNum" sz="quarter" idx="4"/>
          </p:nvPr>
        </p:nvSpPr>
        <p:spPr>
          <a:xfrm>
            <a:off x="7885113" y="4786313"/>
            <a:ext cx="1150937" cy="274637"/>
          </a:xfrm>
          <a:noFill/>
          <a:ln>
            <a:noFill/>
          </a:ln>
        </p:spPr>
        <p:txBody>
          <a:bodyPr/>
          <a:p>
            <a:r>
              <a:rPr lang="en-US" altLang="zh-CN" sz="1500" dirty="0"/>
              <a:t>Page </a:t>
            </a:r>
            <a:fld id="{9A0DB2DC-4C9A-4742-B13C-FB6460FD3503}" type="slidenum">
              <a:rPr lang="en-US" altLang="zh-CN" sz="1500" dirty="0"/>
            </a:fld>
            <a:endParaRPr lang="en-US" altLang="zh-CN" sz="1500" dirty="0"/>
          </a:p>
        </p:txBody>
      </p:sp>
      <p:sp>
        <p:nvSpPr>
          <p:cNvPr id="14339" name="矩形 4"/>
          <p:cNvSpPr>
            <a:spLocks noChangeArrowheads="1"/>
          </p:cNvSpPr>
          <p:nvPr/>
        </p:nvSpPr>
        <p:spPr bwMode="auto">
          <a:xfrm>
            <a:off x="468313" y="141288"/>
            <a:ext cx="2646363" cy="4619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二、企业基本情况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07950" y="627063"/>
            <a:ext cx="8928100" cy="0"/>
          </a:xfrm>
          <a:prstGeom prst="line">
            <a:avLst/>
          </a:prstGeom>
          <a:ln w="38100">
            <a:solidFill>
              <a:srgbClr val="0077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55" name="文本框 2"/>
          <p:cNvSpPr txBox="1">
            <a:spLocks noChangeArrowheads="1"/>
          </p:cNvSpPr>
          <p:nvPr/>
        </p:nvSpPr>
        <p:spPr bwMode="auto">
          <a:xfrm>
            <a:off x="536575" y="803275"/>
            <a:ext cx="3238500" cy="4000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 Black" panose="020B0A04020102020204" pitchFamily="34" charset="0"/>
              <a:buAutoNum type="arabicPeriod"/>
              <a:defRPr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 Black" panose="020B0A04020102020204" pitchFamily="34" charset="0"/>
              <a:buAutoNum type="alphaLcParenR"/>
              <a:defRPr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3.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企业对创新项目支持情况</a:t>
            </a: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11188" y="1376363"/>
            <a:ext cx="45720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资金投入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设备投入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66FF"/>
              </a:buClr>
              <a:buSzTx/>
              <a:buFont typeface="Wingdings" panose="05000000000000000000" pitchFamily="2" charset="2"/>
              <a:buChar char="p"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团队投入等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84213" y="2932113"/>
            <a:ext cx="7343775" cy="158750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57613" y="3525838"/>
            <a:ext cx="12779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  <a:buNone/>
              <a:defRPr/>
            </a:pPr>
            <a:r>
              <a:rPr kumimoji="0" lang="zh-CN" altLang="en-US" sz="2000" kern="1200" cap="none" spc="0" normalizeH="0" baseline="0" noProof="0" dirty="0">
                <a:latin typeface="+mj-ea"/>
                <a:ea typeface="+mj-ea"/>
                <a:cs typeface="+mn-cs"/>
              </a:rPr>
              <a:t>相关图片</a:t>
            </a:r>
            <a:endParaRPr kumimoji="0" lang="zh-CN" altLang="en-US" sz="2000" kern="1200" cap="none" spc="0" normalizeH="0" baseline="0" noProof="0" dirty="0"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ransition spd="slow" advTm="27"/>
</p:sld>
</file>

<file path=ppt/tags/tag1.xml><?xml version="1.0" encoding="utf-8"?>
<p:tagLst xmlns:p="http://schemas.openxmlformats.org/presentationml/2006/main">
  <p:tag name="KSO_WPP_MARK_KEY" val="5c0c9e9e-eb7c-4593-8f03-92ebf6b62212"/>
  <p:tag name="COMMONDATA" val="eyJoZGlkIjoiZGVhMWMyZDAwN2VjMzhiOTEwZTBiOTVkYzdhYWI0OWUifQ==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基本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>
    <a:spDef>
      <a:spPr>
        <a:noFill/>
        <a:ln w="12700"/>
      </a:spPr>
      <a:bodyPr rtlCol="0" anchor="ctr"/>
      <a:lstStyle>
        <a:defPPr algn="ctr">
          <a:defRPr sz="2000" dirty="0">
            <a:solidFill>
              <a:schemeClr val="tx1"/>
            </a:solidFill>
            <a:latin typeface="宋体" panose="02010600030101010101" pitchFamily="2" charset="-122"/>
            <a:ea typeface="宋体" panose="02010600030101010101" pitchFamily="2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 dirty="0">
            <a:latin typeface="宋体" panose="02010600030101010101" pitchFamily="2" charset="-122"/>
            <a:ea typeface="宋体" panose="02010600030101010101" pitchFamily="2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0</TotalTime>
  <Words>1750</Words>
  <Application>WPS 演示</Application>
  <PresentationFormat>全屏显示(16:9)</PresentationFormat>
  <Paragraphs>260</Paragraphs>
  <Slides>20</Slides>
  <Notes>17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Arial Black</vt:lpstr>
      <vt:lpstr>Calibri</vt:lpstr>
      <vt:lpstr>Times New Roman</vt:lpstr>
      <vt:lpstr>Arial Unicode MS</vt:lpstr>
      <vt:lpstr>黑体</vt:lpstr>
      <vt:lpstr>FrutigerNext LT Medium</vt:lpstr>
      <vt:lpstr>Wingdings 2</vt:lpstr>
      <vt:lpstr>基本</vt:lpstr>
      <vt:lpstr>Excel.Chart.8</vt:lpstr>
      <vt:lpstr>Excel.Chart.8</vt:lpstr>
      <vt:lpstr>2023年星湖计划创新类人才/团队答辩汇报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陈娅丽</dc:creator>
  <cp:lastModifiedBy>Fish Bian</cp:lastModifiedBy>
  <cp:revision>432</cp:revision>
  <dcterms:created xsi:type="dcterms:W3CDTF">2012-09-27T05:38:00Z</dcterms:created>
  <dcterms:modified xsi:type="dcterms:W3CDTF">2024-04-25T03:50:00Z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2052-12.1.0.16729</vt:lpwstr>
  </property>
  <property fmtid="{D5CDD505-2E9C-101B-9397-08002B2CF9AE}" pid="3" name="ICV">
    <vt:lpwstr>5B310E329C5D4E058E4FBB7196590EE1_12</vt:lpwstr>
  </property>
</Properties>
</file>