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xls" ContentType="application/vnd.ms-excel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68" r:id="rId3"/>
    <p:sldId id="259" r:id="rId4"/>
    <p:sldId id="261" r:id="rId5"/>
    <p:sldId id="329" r:id="rId6"/>
    <p:sldId id="264" r:id="rId7"/>
    <p:sldId id="266" r:id="rId8"/>
    <p:sldId id="257" r:id="rId9"/>
    <p:sldId id="267" r:id="rId10"/>
    <p:sldId id="349" r:id="rId11"/>
    <p:sldId id="330" r:id="rId12"/>
    <p:sldId id="270" r:id="rId13"/>
    <p:sldId id="269" r:id="rId14"/>
    <p:sldId id="271" r:id="rId15"/>
    <p:sldId id="331" r:id="rId16"/>
    <p:sldId id="332" r:id="rId17"/>
    <p:sldId id="339" r:id="rId18"/>
    <p:sldId id="334" r:id="rId19"/>
    <p:sldId id="336" r:id="rId20"/>
    <p:sldId id="333" r:id="rId21"/>
    <p:sldId id="335" r:id="rId22"/>
    <p:sldId id="337" r:id="rId23"/>
    <p:sldId id="338" r:id="rId24"/>
    <p:sldId id="341" r:id="rId25"/>
  </p:sldIdLst>
  <p:sldSz cx="9144000" cy="5143500"/>
  <p:notesSz cx="6858000" cy="9144000"/>
  <p:custDataLst>
    <p:tags r:id="rId31"/>
  </p:custDataLst>
  <p:defaultTextStyle>
    <a:defPPr>
      <a:defRPr lang="zh-CN"/>
    </a:defPPr>
    <a:lvl1pPr marL="0" lvl="0" indent="0" algn="l" defTabSz="460375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9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60375" lvl="1" indent="-117475" algn="l" defTabSz="460375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9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20750" lvl="2" indent="-234950" algn="l" defTabSz="460375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9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81125" lvl="3" indent="-352425" algn="l" defTabSz="460375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9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43405" lvl="4" indent="-471805" algn="l" defTabSz="460375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9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-471805" algn="l" defTabSz="460375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9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-471805" algn="l" defTabSz="460375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9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-471805" algn="l" defTabSz="460375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9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-471805" algn="l" defTabSz="460375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9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0" userDrawn="1">
          <p15:clr>
            <a:srgbClr val="A4A3A4"/>
          </p15:clr>
        </p15:guide>
        <p15:guide id="2" pos="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useTimings="0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7BAED5"/>
    <a:srgbClr val="4F81BE"/>
    <a:srgbClr val="C0C0C0"/>
    <a:srgbClr val="E5F3FD"/>
    <a:srgbClr val="8597B0"/>
    <a:srgbClr val="43546A"/>
    <a:srgbClr val="99B9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>
    <p:restoredLeft sz="15620"/>
    <p:restoredTop sz="94660"/>
  </p:normalViewPr>
  <p:slideViewPr>
    <p:cSldViewPr snapToGrid="0" snapToObjects="1" showGuides="1">
      <p:cViewPr varScale="1">
        <p:scale>
          <a:sx n="103" d="100"/>
          <a:sy n="103" d="100"/>
        </p:scale>
        <p:origin x="-84" y="-630"/>
      </p:cViewPr>
      <p:guideLst>
        <p:guide orient="horz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gs" Target="tags/tag19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614680" fontAlgn="auto">
              <a:spcBef>
                <a:spcPts val="0"/>
              </a:spcBef>
              <a:spcAft>
                <a:spcPts val="0"/>
              </a:spcAft>
              <a:defRPr kumimoji="1" sz="1200">
                <a:latin typeface="+mn-lt"/>
                <a:ea typeface="+mn-ea"/>
              </a:defRPr>
            </a:lvl1pPr>
          </a:lstStyle>
          <a:p>
            <a:pPr marL="0" marR="0" lvl="0" indent="0" algn="l" defTabSz="6146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614680" fontAlgn="auto">
              <a:spcBef>
                <a:spcPts val="0"/>
              </a:spcBef>
              <a:spcAft>
                <a:spcPts val="0"/>
              </a:spcAft>
              <a:defRPr kumimoji="1" sz="1200">
                <a:latin typeface="+mn-lt"/>
                <a:ea typeface="+mn-ea"/>
              </a:defRPr>
            </a:lvl1pPr>
          </a:lstStyle>
          <a:p>
            <a:pPr marL="0" marR="0" lvl="0" indent="0" algn="r" defTabSz="6146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DE1B8B3-A8BD-4D59-91B1-510AFF73A5C0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460375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460375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x-none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x-none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60375" marR="0" lvl="1" indent="0" algn="l" defTabSz="460375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x-none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二级</a:t>
            </a:r>
            <a:endParaRPr kumimoji="0" lang="zh-CN" altLang="x-none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20750" marR="0" lvl="2" indent="0" algn="l" defTabSz="460375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x-none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三级</a:t>
            </a:r>
            <a:endParaRPr kumimoji="0" lang="zh-CN" altLang="x-none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81125" marR="0" lvl="3" indent="0" algn="l" defTabSz="460375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x-none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四级</a:t>
            </a:r>
            <a:endParaRPr kumimoji="0" lang="zh-CN" altLang="x-none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43405" marR="0" lvl="4" indent="0" algn="l" defTabSz="460375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x-none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614680" fontAlgn="auto">
              <a:spcBef>
                <a:spcPts val="0"/>
              </a:spcBef>
              <a:spcAft>
                <a:spcPts val="0"/>
              </a:spcAft>
              <a:defRPr kumimoji="1" sz="1200">
                <a:latin typeface="+mn-lt"/>
                <a:ea typeface="+mn-ea"/>
              </a:defRPr>
            </a:lvl1pPr>
          </a:lstStyle>
          <a:p>
            <a:pPr marL="0" marR="0" lvl="0" indent="0" algn="l" defTabSz="6146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defTabSz="614680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6037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0375" algn="l" defTabSz="46037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20750" algn="l" defTabSz="46037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81125" algn="l" defTabSz="46037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43405" algn="l" defTabSz="46037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05685" algn="l" defTabSz="4610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66695" algn="l" defTabSz="4610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27705" algn="l" defTabSz="4610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89350" algn="l" defTabSz="4610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6" descr="12334444.png"/>
          <p:cNvPicPr>
            <a:picLocks noChangeAspect="1"/>
          </p:cNvPicPr>
          <p:nvPr userDrawn="1"/>
        </p:nvPicPr>
        <p:blipFill>
          <a:blip r:embed="rId2"/>
          <a:srcRect r="12247"/>
          <a:stretch>
            <a:fillRect/>
          </a:stretch>
        </p:blipFill>
        <p:spPr>
          <a:xfrm>
            <a:off x="3352800" y="0"/>
            <a:ext cx="57912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9FE35DA-CD80-419E-920D-52394282B53E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9FE35DA-CD80-419E-920D-52394282B53E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x-none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1" y="204788"/>
            <a:ext cx="5111749" cy="4389836"/>
          </a:xfrm>
        </p:spPr>
        <p:txBody>
          <a:bodyPr/>
          <a:lstStyle>
            <a:lvl1pPr>
              <a:defRPr sz="3200"/>
            </a:lvl1pPr>
            <a:lvl2pPr>
              <a:defRPr sz="29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x-none"/>
              <a:t>单击此处编辑母版文本样式</a:t>
            </a:r>
            <a:endParaRPr lang="zh-CN" altLang="x-none"/>
          </a:p>
          <a:p>
            <a:pPr lvl="1"/>
            <a:r>
              <a:rPr lang="zh-CN" altLang="x-none"/>
              <a:t>二级</a:t>
            </a:r>
            <a:endParaRPr lang="zh-CN" altLang="x-none"/>
          </a:p>
          <a:p>
            <a:pPr lvl="2"/>
            <a:r>
              <a:rPr lang="zh-CN" altLang="x-none"/>
              <a:t>三级</a:t>
            </a:r>
            <a:endParaRPr lang="zh-CN" altLang="x-none"/>
          </a:p>
          <a:p>
            <a:pPr lvl="3"/>
            <a:r>
              <a:rPr lang="zh-CN" altLang="x-none"/>
              <a:t>四级</a:t>
            </a:r>
            <a:endParaRPr lang="zh-CN" altLang="x-none"/>
          </a:p>
          <a:p>
            <a:pPr lvl="4"/>
            <a:r>
              <a:rPr lang="zh-CN" altLang="x-none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61010" indent="0">
              <a:buNone/>
              <a:defRPr sz="1200"/>
            </a:lvl2pPr>
            <a:lvl3pPr marL="922020" indent="0">
              <a:buNone/>
              <a:defRPr sz="1000"/>
            </a:lvl3pPr>
            <a:lvl4pPr marL="1383030" indent="0">
              <a:buNone/>
              <a:defRPr sz="900"/>
            </a:lvl4pPr>
            <a:lvl5pPr marL="1844040" indent="0">
              <a:buNone/>
              <a:defRPr sz="900"/>
            </a:lvl5pPr>
            <a:lvl6pPr marL="2305685" indent="0">
              <a:buNone/>
              <a:defRPr sz="900"/>
            </a:lvl6pPr>
            <a:lvl7pPr marL="2766695" indent="0">
              <a:buNone/>
              <a:defRPr sz="900"/>
            </a:lvl7pPr>
            <a:lvl8pPr marL="3227705" indent="0">
              <a:buNone/>
              <a:defRPr sz="900"/>
            </a:lvl8pPr>
            <a:lvl9pPr marL="3689350" indent="0">
              <a:buNone/>
              <a:defRPr sz="900"/>
            </a:lvl9pPr>
          </a:lstStyle>
          <a:p>
            <a:pPr lvl="0"/>
            <a:r>
              <a:rPr lang="zh-CN" altLang="x-none"/>
              <a:t>单击此处编辑母版文本样式</a:t>
            </a:r>
            <a:endParaRPr lang="zh-CN" altLang="x-none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9FE35DA-CD80-419E-920D-52394282B53E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9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x-none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9" y="459581"/>
            <a:ext cx="5486400" cy="3086100"/>
          </a:xfrm>
        </p:spPr>
        <p:txBody>
          <a:bodyPr vert="horz" wrap="square" lIns="92223" tIns="46112" rIns="92223" bIns="46112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61010" indent="0">
              <a:buNone/>
              <a:defRPr sz="2900"/>
            </a:lvl2pPr>
            <a:lvl3pPr marL="922020" indent="0">
              <a:buNone/>
              <a:defRPr sz="2400"/>
            </a:lvl3pPr>
            <a:lvl4pPr marL="1383030" indent="0">
              <a:buNone/>
              <a:defRPr sz="2000"/>
            </a:lvl4pPr>
            <a:lvl5pPr marL="1844040" indent="0">
              <a:buNone/>
              <a:defRPr sz="2000"/>
            </a:lvl5pPr>
            <a:lvl6pPr marL="2305685" indent="0">
              <a:buNone/>
              <a:defRPr sz="2000"/>
            </a:lvl6pPr>
            <a:lvl7pPr marL="2766695" indent="0">
              <a:buNone/>
              <a:defRPr sz="2000"/>
            </a:lvl7pPr>
            <a:lvl8pPr marL="3227705" indent="0">
              <a:buNone/>
              <a:defRPr sz="2000"/>
            </a:lvl8pPr>
            <a:lvl9pPr marL="3689350" indent="0">
              <a:buNone/>
              <a:defRPr sz="2000"/>
            </a:lvl9pPr>
          </a:lstStyle>
          <a:p>
            <a:pPr marL="0" marR="0" lvl="0" indent="0" algn="l" defTabSz="460375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9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61010" indent="0">
              <a:buNone/>
              <a:defRPr sz="1200"/>
            </a:lvl2pPr>
            <a:lvl3pPr marL="922020" indent="0">
              <a:buNone/>
              <a:defRPr sz="1000"/>
            </a:lvl3pPr>
            <a:lvl4pPr marL="1383030" indent="0">
              <a:buNone/>
              <a:defRPr sz="900"/>
            </a:lvl4pPr>
            <a:lvl5pPr marL="1844040" indent="0">
              <a:buNone/>
              <a:defRPr sz="900"/>
            </a:lvl5pPr>
            <a:lvl6pPr marL="2305685" indent="0">
              <a:buNone/>
              <a:defRPr sz="900"/>
            </a:lvl6pPr>
            <a:lvl7pPr marL="2766695" indent="0">
              <a:buNone/>
              <a:defRPr sz="900"/>
            </a:lvl7pPr>
            <a:lvl8pPr marL="3227705" indent="0">
              <a:buNone/>
              <a:defRPr sz="900"/>
            </a:lvl8pPr>
            <a:lvl9pPr marL="3689350" indent="0">
              <a:buNone/>
              <a:defRPr sz="900"/>
            </a:lvl9pPr>
          </a:lstStyle>
          <a:p>
            <a:pPr lvl="0"/>
            <a:r>
              <a:rPr lang="zh-CN" altLang="x-none"/>
              <a:t>单击此处编辑母版文本样式</a:t>
            </a:r>
            <a:endParaRPr lang="zh-CN" altLang="x-none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9FE35DA-CD80-419E-920D-52394282B53E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x-none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x-none"/>
              <a:t>单击此处编辑母版文本样式</a:t>
            </a:r>
            <a:endParaRPr lang="zh-CN" altLang="x-none"/>
          </a:p>
          <a:p>
            <a:pPr lvl="1"/>
            <a:r>
              <a:rPr lang="zh-CN" altLang="x-none"/>
              <a:t>二级</a:t>
            </a:r>
            <a:endParaRPr lang="zh-CN" altLang="x-none"/>
          </a:p>
          <a:p>
            <a:pPr lvl="2"/>
            <a:r>
              <a:rPr lang="zh-CN" altLang="x-none"/>
              <a:t>三级</a:t>
            </a:r>
            <a:endParaRPr lang="zh-CN" altLang="x-none"/>
          </a:p>
          <a:p>
            <a:pPr lvl="3"/>
            <a:r>
              <a:rPr lang="zh-CN" altLang="x-none"/>
              <a:t>四级</a:t>
            </a:r>
            <a:endParaRPr lang="zh-CN" altLang="x-none"/>
          </a:p>
          <a:p>
            <a:pPr lvl="4"/>
            <a:r>
              <a:rPr lang="zh-CN" altLang="x-none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9FE35DA-CD80-419E-920D-52394282B53E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x-none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2" y="205980"/>
            <a:ext cx="6019799" cy="4388644"/>
          </a:xfrm>
        </p:spPr>
        <p:txBody>
          <a:bodyPr vert="eaVert"/>
          <a:lstStyle/>
          <a:p>
            <a:pPr lvl="0"/>
            <a:r>
              <a:rPr lang="zh-CN" altLang="x-none"/>
              <a:t>单击此处编辑母版文本样式</a:t>
            </a:r>
            <a:endParaRPr lang="zh-CN" altLang="x-none"/>
          </a:p>
          <a:p>
            <a:pPr lvl="1"/>
            <a:r>
              <a:rPr lang="zh-CN" altLang="x-none"/>
              <a:t>二级</a:t>
            </a:r>
            <a:endParaRPr lang="zh-CN" altLang="x-none"/>
          </a:p>
          <a:p>
            <a:pPr lvl="2"/>
            <a:r>
              <a:rPr lang="zh-CN" altLang="x-none"/>
              <a:t>三级</a:t>
            </a:r>
            <a:endParaRPr lang="zh-CN" altLang="x-none"/>
          </a:p>
          <a:p>
            <a:pPr lvl="3"/>
            <a:r>
              <a:rPr lang="zh-CN" altLang="x-none"/>
              <a:t>四级</a:t>
            </a:r>
            <a:endParaRPr lang="zh-CN" altLang="x-none"/>
          </a:p>
          <a:p>
            <a:pPr lvl="4"/>
            <a:r>
              <a:rPr lang="zh-CN" altLang="x-none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9FE35DA-CD80-419E-920D-52394282B53E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69225" y="179388"/>
            <a:ext cx="1284288" cy="500062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8" name="直接连接符 7"/>
          <p:cNvCxnSpPr/>
          <p:nvPr/>
        </p:nvCxnSpPr>
        <p:spPr>
          <a:xfrm>
            <a:off x="593725" y="625475"/>
            <a:ext cx="8345488" cy="0"/>
          </a:xfrm>
          <a:prstGeom prst="line">
            <a:avLst/>
          </a:prstGeom>
          <a:ln w="19050">
            <a:solidFill>
              <a:srgbClr val="0D41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8163" y="149938"/>
            <a:ext cx="7977187" cy="558641"/>
          </a:xfrm>
        </p:spPr>
        <p:txBody>
          <a:bodyPr>
            <a:normAutofit/>
          </a:bodyPr>
          <a:lstStyle>
            <a:lvl1pPr>
              <a:defRPr lang="zh-CN" altLang="en-US" sz="1400" kern="12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9FE35DA-CD80-419E-920D-52394282B53E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9FE35DA-CD80-419E-920D-52394282B53E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6" descr="12334444.png"/>
          <p:cNvPicPr>
            <a:picLocks noChangeAspect="1"/>
          </p:cNvPicPr>
          <p:nvPr userDrawn="1"/>
        </p:nvPicPr>
        <p:blipFill>
          <a:blip r:embed="rId2"/>
          <a:srcRect l="9760"/>
          <a:stretch>
            <a:fillRect/>
          </a:stretch>
        </p:blipFill>
        <p:spPr>
          <a:xfrm>
            <a:off x="0" y="0"/>
            <a:ext cx="5954713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9FE35DA-CD80-419E-920D-52394282B53E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1" cy="1102519"/>
          </a:xfrm>
        </p:spPr>
        <p:txBody>
          <a:bodyPr/>
          <a:lstStyle/>
          <a:p>
            <a:r>
              <a:rPr lang="zh-CN" altLang="x-none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61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22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83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44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05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6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27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89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x-none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9FE35DA-CD80-419E-920D-52394282B53E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x-none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x-none"/>
              <a:t>单击此处编辑母版文本样式</a:t>
            </a:r>
            <a:endParaRPr lang="zh-CN" altLang="x-none"/>
          </a:p>
          <a:p>
            <a:pPr lvl="1"/>
            <a:r>
              <a:rPr lang="zh-CN" altLang="x-none"/>
              <a:t>二级</a:t>
            </a:r>
            <a:endParaRPr lang="zh-CN" altLang="x-none"/>
          </a:p>
          <a:p>
            <a:pPr lvl="2"/>
            <a:r>
              <a:rPr lang="zh-CN" altLang="x-none"/>
              <a:t>三级</a:t>
            </a:r>
            <a:endParaRPr lang="zh-CN" altLang="x-none"/>
          </a:p>
          <a:p>
            <a:pPr lvl="3"/>
            <a:r>
              <a:rPr lang="zh-CN" altLang="x-none"/>
              <a:t>四级</a:t>
            </a:r>
            <a:endParaRPr lang="zh-CN" altLang="x-none"/>
          </a:p>
          <a:p>
            <a:pPr lvl="4"/>
            <a:r>
              <a:rPr lang="zh-CN" altLang="x-none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9FE35DA-CD80-419E-920D-52394282B53E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2" y="3305177"/>
            <a:ext cx="7772401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x-none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2" y="2180035"/>
            <a:ext cx="7772401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6101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220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3830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440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056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666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277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893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x-none"/>
              <a:t>单击此处编辑母版文本样式</a:t>
            </a:r>
            <a:endParaRPr lang="zh-CN" altLang="x-none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9FE35DA-CD80-419E-920D-52394282B53E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x-none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1" y="1200152"/>
            <a:ext cx="4038600" cy="3394472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x-none"/>
              <a:t>单击此处编辑母版文本样式</a:t>
            </a:r>
            <a:endParaRPr lang="zh-CN" altLang="x-none"/>
          </a:p>
          <a:p>
            <a:pPr lvl="1"/>
            <a:r>
              <a:rPr lang="zh-CN" altLang="x-none"/>
              <a:t>二级</a:t>
            </a:r>
            <a:endParaRPr lang="zh-CN" altLang="x-none"/>
          </a:p>
          <a:p>
            <a:pPr lvl="2"/>
            <a:r>
              <a:rPr lang="zh-CN" altLang="x-none"/>
              <a:t>三级</a:t>
            </a:r>
            <a:endParaRPr lang="zh-CN" altLang="x-none"/>
          </a:p>
          <a:p>
            <a:pPr lvl="3"/>
            <a:r>
              <a:rPr lang="zh-CN" altLang="x-none"/>
              <a:t>四级</a:t>
            </a:r>
            <a:endParaRPr lang="zh-CN" altLang="x-none"/>
          </a:p>
          <a:p>
            <a:pPr lvl="4"/>
            <a:r>
              <a:rPr lang="zh-CN" altLang="x-none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472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x-none"/>
              <a:t>单击此处编辑母版文本样式</a:t>
            </a:r>
            <a:endParaRPr lang="zh-CN" altLang="x-none"/>
          </a:p>
          <a:p>
            <a:pPr lvl="1"/>
            <a:r>
              <a:rPr lang="zh-CN" altLang="x-none"/>
              <a:t>二级</a:t>
            </a:r>
            <a:endParaRPr lang="zh-CN" altLang="x-none"/>
          </a:p>
          <a:p>
            <a:pPr lvl="2"/>
            <a:r>
              <a:rPr lang="zh-CN" altLang="x-none"/>
              <a:t>三级</a:t>
            </a:r>
            <a:endParaRPr lang="zh-CN" altLang="x-none"/>
          </a:p>
          <a:p>
            <a:pPr lvl="3"/>
            <a:r>
              <a:rPr lang="zh-CN" altLang="x-none"/>
              <a:t>四级</a:t>
            </a:r>
            <a:endParaRPr lang="zh-CN" altLang="x-none"/>
          </a:p>
          <a:p>
            <a:pPr lvl="4"/>
            <a:r>
              <a:rPr lang="zh-CN" altLang="x-none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9FE35DA-CD80-419E-920D-52394282B53E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x-none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151336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61010" indent="0">
              <a:buNone/>
              <a:defRPr sz="2000" b="1"/>
            </a:lvl2pPr>
            <a:lvl3pPr marL="922020" indent="0">
              <a:buNone/>
              <a:defRPr sz="1900" b="1"/>
            </a:lvl3pPr>
            <a:lvl4pPr marL="1383030" indent="0">
              <a:buNone/>
              <a:defRPr sz="1700" b="1"/>
            </a:lvl4pPr>
            <a:lvl5pPr marL="1844040" indent="0">
              <a:buNone/>
              <a:defRPr sz="1700" b="1"/>
            </a:lvl5pPr>
            <a:lvl6pPr marL="2305685" indent="0">
              <a:buNone/>
              <a:defRPr sz="1700" b="1"/>
            </a:lvl6pPr>
            <a:lvl7pPr marL="2766695" indent="0">
              <a:buNone/>
              <a:defRPr sz="1700" b="1"/>
            </a:lvl7pPr>
            <a:lvl8pPr marL="3227705" indent="0">
              <a:buNone/>
              <a:defRPr sz="1700" b="1"/>
            </a:lvl8pPr>
            <a:lvl9pPr marL="3689350" indent="0">
              <a:buNone/>
              <a:defRPr sz="1700" b="1"/>
            </a:lvl9pPr>
          </a:lstStyle>
          <a:p>
            <a:pPr lvl="0"/>
            <a:r>
              <a:rPr lang="zh-CN" altLang="x-none"/>
              <a:t>单击此处编辑母版文本样式</a:t>
            </a:r>
            <a:endParaRPr lang="zh-CN" altLang="x-none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1" y="1631157"/>
            <a:ext cx="4040188" cy="29634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CN" altLang="x-none"/>
              <a:t>单击此处编辑母版文本样式</a:t>
            </a:r>
            <a:endParaRPr lang="zh-CN" altLang="x-none"/>
          </a:p>
          <a:p>
            <a:pPr lvl="1"/>
            <a:r>
              <a:rPr lang="zh-CN" altLang="x-none"/>
              <a:t>二级</a:t>
            </a:r>
            <a:endParaRPr lang="zh-CN" altLang="x-none"/>
          </a:p>
          <a:p>
            <a:pPr lvl="2"/>
            <a:r>
              <a:rPr lang="zh-CN" altLang="x-none"/>
              <a:t>三级</a:t>
            </a:r>
            <a:endParaRPr lang="zh-CN" altLang="x-none"/>
          </a:p>
          <a:p>
            <a:pPr lvl="3"/>
            <a:r>
              <a:rPr lang="zh-CN" altLang="x-none"/>
              <a:t>四级</a:t>
            </a:r>
            <a:endParaRPr lang="zh-CN" altLang="x-none"/>
          </a:p>
          <a:p>
            <a:pPr lvl="4"/>
            <a:r>
              <a:rPr lang="zh-CN" altLang="x-none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1336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61010" indent="0">
              <a:buNone/>
              <a:defRPr sz="2000" b="1"/>
            </a:lvl2pPr>
            <a:lvl3pPr marL="922020" indent="0">
              <a:buNone/>
              <a:defRPr sz="1900" b="1"/>
            </a:lvl3pPr>
            <a:lvl4pPr marL="1383030" indent="0">
              <a:buNone/>
              <a:defRPr sz="1700" b="1"/>
            </a:lvl4pPr>
            <a:lvl5pPr marL="1844040" indent="0">
              <a:buNone/>
              <a:defRPr sz="1700" b="1"/>
            </a:lvl5pPr>
            <a:lvl6pPr marL="2305685" indent="0">
              <a:buNone/>
              <a:defRPr sz="1700" b="1"/>
            </a:lvl6pPr>
            <a:lvl7pPr marL="2766695" indent="0">
              <a:buNone/>
              <a:defRPr sz="1700" b="1"/>
            </a:lvl7pPr>
            <a:lvl8pPr marL="3227705" indent="0">
              <a:buNone/>
              <a:defRPr sz="1700" b="1"/>
            </a:lvl8pPr>
            <a:lvl9pPr marL="3689350" indent="0">
              <a:buNone/>
              <a:defRPr sz="1700" b="1"/>
            </a:lvl9pPr>
          </a:lstStyle>
          <a:p>
            <a:pPr lvl="0"/>
            <a:r>
              <a:rPr lang="zh-CN" altLang="x-none"/>
              <a:t>单击此处编辑母版文本样式</a:t>
            </a:r>
            <a:endParaRPr lang="zh-CN" altLang="x-none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157"/>
            <a:ext cx="4041775" cy="29634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CN" altLang="x-none"/>
              <a:t>单击此处编辑母版文本样式</a:t>
            </a:r>
            <a:endParaRPr lang="zh-CN" altLang="x-none"/>
          </a:p>
          <a:p>
            <a:pPr lvl="1"/>
            <a:r>
              <a:rPr lang="zh-CN" altLang="x-none"/>
              <a:t>二级</a:t>
            </a:r>
            <a:endParaRPr lang="zh-CN" altLang="x-none"/>
          </a:p>
          <a:p>
            <a:pPr lvl="2"/>
            <a:r>
              <a:rPr lang="zh-CN" altLang="x-none"/>
              <a:t>三级</a:t>
            </a:r>
            <a:endParaRPr lang="zh-CN" altLang="x-none"/>
          </a:p>
          <a:p>
            <a:pPr lvl="3"/>
            <a:r>
              <a:rPr lang="zh-CN" altLang="x-none"/>
              <a:t>四级</a:t>
            </a:r>
            <a:endParaRPr lang="zh-CN" altLang="x-none"/>
          </a:p>
          <a:p>
            <a:pPr lvl="4"/>
            <a:r>
              <a:rPr lang="zh-CN" altLang="x-none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9FE35DA-CD80-419E-920D-52394282B53E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x-none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9FE35DA-CD80-419E-920D-52394282B53E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lIns="92223" tIns="46112" rIns="92223" bIns="46112" anchor="ctr" anchorCtr="0"/>
          <a:p>
            <a:pPr lvl="0"/>
            <a:r>
              <a:rPr lang="zh-CN" altLang="zh-CN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lIns="92223" tIns="46112" rIns="92223" bIns="46112"/>
          <a:p>
            <a:pPr lvl="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/>
            <a:r>
              <a:rPr lang="zh-CN" altLang="zh-CN" dirty="0"/>
              <a:t>二级</a:t>
            </a:r>
            <a:endParaRPr lang="zh-CN" altLang="zh-CN" dirty="0"/>
          </a:p>
          <a:p>
            <a:pPr lvl="2"/>
            <a:r>
              <a:rPr lang="zh-CN" altLang="zh-CN" dirty="0"/>
              <a:t>三级</a:t>
            </a:r>
            <a:endParaRPr lang="zh-CN" altLang="zh-CN" dirty="0"/>
          </a:p>
          <a:p>
            <a:pPr lvl="3"/>
            <a:r>
              <a:rPr lang="zh-CN" altLang="zh-CN" dirty="0"/>
              <a:t>四级</a:t>
            </a:r>
            <a:endParaRPr lang="zh-CN" altLang="zh-CN" dirty="0"/>
          </a:p>
          <a:p>
            <a:pPr lvl="4"/>
            <a:r>
              <a:rPr lang="zh-CN" altLang="zh-CN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lIns="92223" tIns="46112" rIns="92223" bIns="46112" rtlCol="0" anchor="ctr"/>
          <a:lstStyle>
            <a:lvl1pPr algn="l" defTabSz="461010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9FE35DA-CD80-419E-920D-52394282B53E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lIns="92223" tIns="46112" rIns="92223" bIns="46112" rtlCol="0" anchor="ctr"/>
          <a:lstStyle>
            <a:lvl1pPr algn="ctr" defTabSz="461010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lIns="92223" tIns="46112" rIns="92223" bIns="46112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Calibri" panose="020F0502020204030204" pitchFamily="34" charset="0"/>
              </a:rPr>
            </a:fld>
            <a:endParaRPr lang="zh-CN" altLang="en-US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460375" rtl="0" eaLnBrk="0" fontAlgn="base" hangingPunct="0">
        <a:spcBef>
          <a:spcPct val="0"/>
        </a:spcBef>
        <a:spcAft>
          <a:spcPct val="0"/>
        </a:spcAft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60375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60375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60375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60375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342900" algn="ctr" defTabSz="461010" rtl="0" fontAlgn="base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685800" algn="ctr" defTabSz="461010" rtl="0" fontAlgn="base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028700" algn="ctr" defTabSz="461010" rtl="0" fontAlgn="base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371600" algn="ctr" defTabSz="461010" rtl="0" fontAlgn="base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4805" indent="-344805" algn="l" defTabSz="4603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8030" indent="-287655" algn="l" defTabSz="4603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525" indent="-228600" algn="l" defTabSz="4603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12900" indent="-228600" algn="l" defTabSz="4603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3275" indent="-228600" algn="l" defTabSz="4603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6190" indent="-230505" algn="l" defTabSz="46101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97200" indent="-230505" algn="l" defTabSz="46101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58210" indent="-230505" algn="l" defTabSz="46101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19855" indent="-230505" algn="l" defTabSz="46101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6101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61010" algn="l" defTabSz="46101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22020" algn="l" defTabSz="46101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83030" algn="l" defTabSz="46101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44040" algn="l" defTabSz="46101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05685" algn="l" defTabSz="46101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66695" algn="l" defTabSz="46101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27705" algn="l" defTabSz="46101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89350" algn="l" defTabSz="46101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1" Type="http://schemas.openxmlformats.org/officeDocument/2006/relationships/oleObject" Target="../embeddings/Workbook1.xls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3" Type="http://schemas.openxmlformats.org/officeDocument/2006/relationships/slideLayout" Target="../slideLayouts/slideLayout3.xml"/><Relationship Id="rId12" Type="http://schemas.openxmlformats.org/officeDocument/2006/relationships/image" Target="../media/image15.png"/><Relationship Id="rId11" Type="http://schemas.openxmlformats.org/officeDocument/2006/relationships/image" Target="../media/image14.png"/><Relationship Id="rId10" Type="http://schemas.openxmlformats.org/officeDocument/2006/relationships/image" Target="../media/image13.png"/><Relationship Id="rId1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7.png"/><Relationship Id="rId2" Type="http://schemas.openxmlformats.org/officeDocument/2006/relationships/oleObject" Target="../embeddings/Workbook2.xls"/><Relationship Id="rId1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5" Type="http://schemas.openxmlformats.org/officeDocument/2006/relationships/slideLayout" Target="../slideLayouts/slideLayout4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8.png"/><Relationship Id="rId1" Type="http://schemas.openxmlformats.org/officeDocument/2006/relationships/oleObject" Target="../embeddings/Workbook3.xls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矩形 6"/>
          <p:cNvSpPr/>
          <p:nvPr/>
        </p:nvSpPr>
        <p:spPr>
          <a:xfrm>
            <a:off x="3198813" y="3579813"/>
            <a:ext cx="3175000" cy="682625"/>
          </a:xfrm>
          <a:prstGeom prst="rect">
            <a:avLst/>
          </a:prstGeom>
          <a:noFill/>
          <a:ln w="9525">
            <a:noFill/>
          </a:ln>
        </p:spPr>
        <p:txBody>
          <a:bodyPr lIns="70400" tIns="35200" rIns="70400" bIns="35200">
            <a:spAutoFit/>
          </a:bodyPr>
          <a:p>
            <a:pPr algn="ctr" defTabSz="1876425">
              <a:lnSpc>
                <a:spcPct val="140000"/>
              </a:lnSpc>
              <a:buNone/>
            </a:pPr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  报 人：</a:t>
            </a:r>
            <a:r>
              <a:rPr lang="en-US" altLang="zh-CN" sz="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15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876425">
              <a:lnSpc>
                <a:spcPct val="140000"/>
              </a:lnSpc>
              <a:buNone/>
            </a:pPr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汇报单位：</a:t>
            </a:r>
            <a:r>
              <a:rPr lang="en-US" altLang="zh-CN" sz="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公司</a:t>
            </a:r>
            <a:endParaRPr lang="zh-CN" altLang="en-US" sz="15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3665538" y="2111375"/>
            <a:ext cx="1989138" cy="679450"/>
          </a:xfrm>
          <a:prstGeom prst="rect">
            <a:avLst/>
          </a:prstGeom>
          <a:noFill/>
          <a:ln>
            <a:noFill/>
          </a:ln>
        </p:spPr>
        <p:txBody>
          <a:bodyPr wrap="none" lIns="70400" tIns="35200" rIns="70400" bIns="35200">
            <a:spAutoFit/>
          </a:bodyPr>
          <a:lstStyle>
            <a:lvl1pPr defTabSz="1876425" eaLnBrk="0" hangingPunct="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876425" eaLnBrk="0" hangingPunct="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876425" eaLnBrk="0" hangingPunct="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876425" eaLnBrk="0" hangingPunct="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876425" eaLnBrk="0" hangingPunct="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876425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876425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876425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876425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1876425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 Light" panose="020B0502040204020203" pitchFamily="34" charset="-122"/>
              </a:rPr>
              <a:t>项目名称</a:t>
            </a:r>
            <a:endParaRPr kumimoji="0" lang="zh-CN" alt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 Light" panose="020B0502040204020203" pitchFamily="34" charset="-122"/>
            </a:endParaRPr>
          </a:p>
        </p:txBody>
      </p:sp>
      <p:sp>
        <p:nvSpPr>
          <p:cNvPr id="9220" name="矩形 8"/>
          <p:cNvSpPr/>
          <p:nvPr/>
        </p:nvSpPr>
        <p:spPr>
          <a:xfrm>
            <a:off x="1653063" y="1227138"/>
            <a:ext cx="6014085" cy="438785"/>
          </a:xfrm>
          <a:prstGeom prst="rect">
            <a:avLst/>
          </a:prstGeom>
          <a:noFill/>
          <a:ln w="9525">
            <a:noFill/>
          </a:ln>
        </p:spPr>
        <p:txBody>
          <a:bodyPr wrap="none" lIns="70400" tIns="35200" rIns="70400" bIns="35200">
            <a:spAutoFit/>
          </a:bodyPr>
          <a:p>
            <a:pPr algn="ctr" defTabSz="1876425">
              <a:buNone/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年星湖计划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创业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类人才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答辩汇报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等腰三角形 10"/>
          <p:cNvSpPr/>
          <p:nvPr/>
        </p:nvSpPr>
        <p:spPr>
          <a:xfrm rot="3909950" flipH="1">
            <a:off x="7479506" y="3002756"/>
            <a:ext cx="1616075" cy="1728788"/>
          </a:xfrm>
          <a:prstGeom prst="triangle">
            <a:avLst/>
          </a:prstGeom>
          <a:noFill/>
          <a:ln>
            <a:solidFill>
              <a:srgbClr val="99B9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等腰三角形 11"/>
          <p:cNvSpPr/>
          <p:nvPr/>
        </p:nvSpPr>
        <p:spPr>
          <a:xfrm rot="3187432" flipH="1">
            <a:off x="8057356" y="4399756"/>
            <a:ext cx="612775" cy="563563"/>
          </a:xfrm>
          <a:prstGeom prst="triangle">
            <a:avLst/>
          </a:prstGeom>
          <a:noFill/>
          <a:ln>
            <a:solidFill>
              <a:srgbClr val="7BAE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等腰三角形 12"/>
          <p:cNvSpPr/>
          <p:nvPr/>
        </p:nvSpPr>
        <p:spPr>
          <a:xfrm rot="3021658" flipH="1">
            <a:off x="6923088" y="3479800"/>
            <a:ext cx="1049338" cy="896938"/>
          </a:xfrm>
          <a:prstGeom prst="triangle">
            <a:avLst/>
          </a:prstGeom>
          <a:noFill/>
          <a:ln>
            <a:solidFill>
              <a:srgbClr val="43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等腰三角形 22"/>
          <p:cNvSpPr/>
          <p:nvPr/>
        </p:nvSpPr>
        <p:spPr>
          <a:xfrm rot="10800000">
            <a:off x="227013" y="0"/>
            <a:ext cx="1704975" cy="1008063"/>
          </a:xfrm>
          <a:prstGeom prst="triangle">
            <a:avLst/>
          </a:prstGeom>
          <a:solidFill>
            <a:srgbClr val="43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等腰三角形 23"/>
          <p:cNvSpPr/>
          <p:nvPr/>
        </p:nvSpPr>
        <p:spPr>
          <a:xfrm rot="10800000">
            <a:off x="1133475" y="344488"/>
            <a:ext cx="828675" cy="739775"/>
          </a:xfrm>
          <a:prstGeom prst="triangle">
            <a:avLst/>
          </a:prstGeom>
          <a:solidFill>
            <a:srgbClr val="99B9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等腰三角形 24"/>
          <p:cNvSpPr/>
          <p:nvPr/>
        </p:nvSpPr>
        <p:spPr>
          <a:xfrm rot="13368253">
            <a:off x="30163" y="720725"/>
            <a:ext cx="795338" cy="728663"/>
          </a:xfrm>
          <a:prstGeom prst="triangle">
            <a:avLst/>
          </a:prstGeom>
          <a:solidFill>
            <a:srgbClr val="7BAE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rgbClr val="43546A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advTm="16189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" name="矩形 36"/>
          <p:cNvSpPr/>
          <p:nvPr/>
        </p:nvSpPr>
        <p:spPr>
          <a:xfrm>
            <a:off x="65088" y="231775"/>
            <a:ext cx="244475" cy="301625"/>
          </a:xfrm>
          <a:prstGeom prst="rect">
            <a:avLst/>
          </a:prstGeom>
          <a:solidFill>
            <a:srgbClr val="99B955">
              <a:alpha val="4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7513" y="298450"/>
            <a:ext cx="2921000" cy="379413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lstStyle/>
          <a:p>
            <a:pPr marL="0" marR="0" lvl="0" indent="0" algn="l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企业基本情况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–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核心团队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288925"/>
            <a:ext cx="244475" cy="301625"/>
          </a:xfrm>
          <a:prstGeom prst="rect">
            <a:avLst/>
          </a:prstGeom>
          <a:solidFill>
            <a:srgbClr val="4354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1075" y="1066800"/>
            <a:ext cx="1209675" cy="139065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135563" y="2800350"/>
            <a:ext cx="1209675" cy="139065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5135563" y="1066800"/>
            <a:ext cx="1209675" cy="139065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981075" y="2800350"/>
            <a:ext cx="1209675" cy="139065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441" name="TextBox 3"/>
          <p:cNvSpPr txBox="1"/>
          <p:nvPr/>
        </p:nvSpPr>
        <p:spPr>
          <a:xfrm>
            <a:off x="2638425" y="1349375"/>
            <a:ext cx="1963738" cy="1108075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pPr>
              <a:lnSpc>
                <a:spcPct val="150000"/>
              </a:lnSpc>
            </a:pP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XX: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董事长或总经理</a:t>
            </a:r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（负责总体运营）</a:t>
            </a:r>
            <a:endParaRPr lang="en-US" altLang="zh-CN" sz="1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工作经验、职责是什么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2" name="TextBox 94"/>
          <p:cNvSpPr txBox="1"/>
          <p:nvPr/>
        </p:nvSpPr>
        <p:spPr>
          <a:xfrm>
            <a:off x="6611938" y="1370013"/>
            <a:ext cx="1962150" cy="762000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pPr>
              <a:lnSpc>
                <a:spcPct val="150000"/>
              </a:lnSpc>
            </a:pP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XX: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技术或研发总监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工作经验、职责是什么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3" name="TextBox 95"/>
          <p:cNvSpPr txBox="1"/>
          <p:nvPr/>
        </p:nvSpPr>
        <p:spPr>
          <a:xfrm>
            <a:off x="2638425" y="3089275"/>
            <a:ext cx="1963738" cy="762000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pPr>
              <a:lnSpc>
                <a:spcPct val="150000"/>
              </a:lnSpc>
            </a:pP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XX: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销售或市场营销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工作经验、职责是什么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4" name="TextBox 96"/>
          <p:cNvSpPr txBox="1"/>
          <p:nvPr/>
        </p:nvSpPr>
        <p:spPr>
          <a:xfrm>
            <a:off x="6611938" y="3087688"/>
            <a:ext cx="1962150" cy="762000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pPr>
              <a:lnSpc>
                <a:spcPct val="150000"/>
              </a:lnSpc>
            </a:pP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XX: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财务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工作经验、职责是什么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5" name="TextBox 4"/>
          <p:cNvSpPr txBox="1"/>
          <p:nvPr/>
        </p:nvSpPr>
        <p:spPr>
          <a:xfrm>
            <a:off x="914400" y="4467225"/>
            <a:ext cx="7859713" cy="300038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r>
              <a:rPr lang="zh-CN" altLang="en-US" sz="15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除以上核心团队，还可以根据企业自身性质增加；创业团队不需要此页</a:t>
            </a:r>
            <a:endParaRPr lang="zh-CN" altLang="en-US" sz="15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advTm="20349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" name="等腰三角形 31"/>
          <p:cNvSpPr/>
          <p:nvPr/>
        </p:nvSpPr>
        <p:spPr>
          <a:xfrm rot="16200000">
            <a:off x="6016625" y="3554413"/>
            <a:ext cx="1655763" cy="1376363"/>
          </a:xfrm>
          <a:prstGeom prst="triangle">
            <a:avLst/>
          </a:prstGeom>
          <a:solidFill>
            <a:srgbClr val="7BAE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Text Placeholder 3"/>
          <p:cNvSpPr txBox="1"/>
          <p:nvPr/>
        </p:nvSpPr>
        <p:spPr>
          <a:xfrm>
            <a:off x="1843088" y="1450975"/>
            <a:ext cx="1112838" cy="132397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8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  <a:cs typeface="Arial" panose="020B0604020202020204" pitchFamily="34" charset="0"/>
              </a:rPr>
              <a:t>0</a:t>
            </a:r>
            <a:r>
              <a:rPr kumimoji="0" lang="zh-CN" altLang="zh-CN" sz="8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  <a:cs typeface="Arial" panose="020B0604020202020204" pitchFamily="34" charset="0"/>
              </a:rPr>
              <a:t>3</a:t>
            </a:r>
            <a:endParaRPr kumimoji="0" lang="zh-CN" altLang="zh-CN" sz="8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方正姚体" panose="02010601030101010101" pitchFamily="2" charset="-122"/>
              <a:ea typeface="方正姚体" panose="02010601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971800" y="1965325"/>
            <a:ext cx="2506663" cy="611188"/>
          </a:xfrm>
          <a:prstGeom prst="rect">
            <a:avLst/>
          </a:prstGeom>
          <a:noFill/>
        </p:spPr>
        <p:txBody>
          <a:bodyPr lIns="68568" tIns="34284" rIns="68568" bIns="34284">
            <a:spAutoFit/>
          </a:bodyPr>
          <a:lstStyle/>
          <a:p>
            <a:pPr marR="0" algn="dist" defTabSz="46101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kern="1200" cap="none" spc="0" normalizeH="0" baseline="0" noProof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项目实施情况</a:t>
            </a:r>
            <a:endParaRPr kumimoji="0" lang="zh-CN" altLang="en-US" sz="3000" b="1" kern="1200" cap="none" spc="0" normalizeH="0" baseline="0" noProof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3" name="Straight Connector 13"/>
          <p:cNvCxnSpPr/>
          <p:nvPr/>
        </p:nvCxnSpPr>
        <p:spPr>
          <a:xfrm flipH="1">
            <a:off x="1588" y="2894013"/>
            <a:ext cx="4749800" cy="0"/>
          </a:xfrm>
          <a:prstGeom prst="line">
            <a:avLst/>
          </a:prstGeom>
          <a:ln w="19050" cap="sq">
            <a:solidFill>
              <a:schemeClr val="accent3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等腰三角形 30"/>
          <p:cNvSpPr/>
          <p:nvPr/>
        </p:nvSpPr>
        <p:spPr>
          <a:xfrm rot="16200000">
            <a:off x="5784850" y="1700213"/>
            <a:ext cx="3752850" cy="2987675"/>
          </a:xfrm>
          <a:prstGeom prst="triangle">
            <a:avLst/>
          </a:prstGeom>
          <a:solidFill>
            <a:srgbClr val="43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等腰三角形 32"/>
          <p:cNvSpPr/>
          <p:nvPr/>
        </p:nvSpPr>
        <p:spPr>
          <a:xfrm rot="16200000">
            <a:off x="7670800" y="4179888"/>
            <a:ext cx="660400" cy="568325"/>
          </a:xfrm>
          <a:prstGeom prst="triangle">
            <a:avLst/>
          </a:prstGeom>
          <a:solidFill>
            <a:srgbClr val="85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等腰三角形 28"/>
          <p:cNvSpPr/>
          <p:nvPr/>
        </p:nvSpPr>
        <p:spPr>
          <a:xfrm rot="16200000">
            <a:off x="6523831" y="1032669"/>
            <a:ext cx="660400" cy="569913"/>
          </a:xfrm>
          <a:prstGeom prst="triangle">
            <a:avLst/>
          </a:prstGeom>
          <a:solidFill>
            <a:schemeClr val="accent3">
              <a:lumMod val="60000"/>
              <a:lumOff val="4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等腰三角形 29"/>
          <p:cNvSpPr/>
          <p:nvPr/>
        </p:nvSpPr>
        <p:spPr>
          <a:xfrm rot="16200000">
            <a:off x="6750050" y="1419225"/>
            <a:ext cx="1358900" cy="1152525"/>
          </a:xfrm>
          <a:prstGeom prst="triangle">
            <a:avLst/>
          </a:prstGeom>
          <a:solidFill>
            <a:srgbClr val="99B9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advTm="2218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" name="矩形 36"/>
          <p:cNvSpPr/>
          <p:nvPr/>
        </p:nvSpPr>
        <p:spPr>
          <a:xfrm>
            <a:off x="65088" y="231775"/>
            <a:ext cx="244475" cy="301625"/>
          </a:xfrm>
          <a:prstGeom prst="rect">
            <a:avLst/>
          </a:prstGeom>
          <a:solidFill>
            <a:srgbClr val="99B955">
              <a:alpha val="4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7513" y="298450"/>
            <a:ext cx="2998788" cy="379413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lstStyle/>
          <a:p>
            <a:pPr marL="0" marR="0" lvl="0" indent="0" algn="l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项目实施情况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–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项目背景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288925"/>
            <a:ext cx="244475" cy="301625"/>
          </a:xfrm>
          <a:prstGeom prst="rect">
            <a:avLst/>
          </a:prstGeom>
          <a:solidFill>
            <a:srgbClr val="4354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41363" y="1120775"/>
            <a:ext cx="2860675" cy="1016000"/>
          </a:xfrm>
          <a:prstGeom prst="rect">
            <a:avLst/>
          </a:prstGeom>
        </p:spPr>
        <p:txBody>
          <a:bodyPr wrap="none" lIns="68589" tIns="34295" rIns="68589" bIns="34295">
            <a:spAutoFit/>
          </a:bodyPr>
          <a:lstStyle/>
          <a:p>
            <a:pPr marL="0" marR="0" lvl="0" indent="0" algn="l" defTabSz="46101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为什么要做这个项目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57175" marR="0" lvl="0" indent="-257175" algn="l" defTabSz="46101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现有行业存在什么样的难题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79513" y="2619375"/>
            <a:ext cx="1830388" cy="20859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487" name="矩形 4"/>
          <p:cNvSpPr/>
          <p:nvPr/>
        </p:nvSpPr>
        <p:spPr>
          <a:xfrm>
            <a:off x="5076825" y="1693863"/>
            <a:ext cx="2946400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9" tIns="34295" rIns="68589" bIns="34295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现有技术存在什么样的缺陷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516563" y="2619375"/>
            <a:ext cx="1827213" cy="20859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Tm="47222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等腰三角形 3"/>
          <p:cNvSpPr/>
          <p:nvPr/>
        </p:nvSpPr>
        <p:spPr>
          <a:xfrm rot="5400000">
            <a:off x="832644" y="2931319"/>
            <a:ext cx="1654175" cy="1376363"/>
          </a:xfrm>
          <a:prstGeom prst="triangle">
            <a:avLst/>
          </a:prstGeom>
          <a:solidFill>
            <a:srgbClr val="7BAE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等腰三角形 4"/>
          <p:cNvSpPr/>
          <p:nvPr/>
        </p:nvSpPr>
        <p:spPr>
          <a:xfrm rot="5400000">
            <a:off x="-383381" y="567531"/>
            <a:ext cx="3752850" cy="2986088"/>
          </a:xfrm>
          <a:prstGeom prst="triangle">
            <a:avLst/>
          </a:prstGeom>
          <a:solidFill>
            <a:srgbClr val="43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等腰三角形 5"/>
          <p:cNvSpPr/>
          <p:nvPr/>
        </p:nvSpPr>
        <p:spPr>
          <a:xfrm rot="5400000">
            <a:off x="356394" y="3788569"/>
            <a:ext cx="660400" cy="569913"/>
          </a:xfrm>
          <a:prstGeom prst="triangle">
            <a:avLst/>
          </a:prstGeom>
          <a:solidFill>
            <a:srgbClr val="85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等腰三角形 6"/>
          <p:cNvSpPr/>
          <p:nvPr/>
        </p:nvSpPr>
        <p:spPr>
          <a:xfrm rot="5400000">
            <a:off x="515144" y="118269"/>
            <a:ext cx="660400" cy="569913"/>
          </a:xfrm>
          <a:prstGeom prst="triangle">
            <a:avLst/>
          </a:prstGeom>
          <a:solidFill>
            <a:schemeClr val="accent3">
              <a:lumMod val="60000"/>
              <a:lumOff val="4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等腰三角形 7"/>
          <p:cNvSpPr/>
          <p:nvPr/>
        </p:nvSpPr>
        <p:spPr>
          <a:xfrm rot="5400000">
            <a:off x="1243806" y="232569"/>
            <a:ext cx="1357313" cy="1152525"/>
          </a:xfrm>
          <a:prstGeom prst="triangle">
            <a:avLst/>
          </a:prstGeom>
          <a:solidFill>
            <a:srgbClr val="99B9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14713" y="1312863"/>
            <a:ext cx="5632450" cy="1592263"/>
          </a:xfrm>
          <a:prstGeom prst="rect">
            <a:avLst/>
          </a:prstGeom>
          <a:noFill/>
        </p:spPr>
        <p:txBody>
          <a:bodyPr lIns="68589" tIns="34295" rIns="68589" bIns="34295">
            <a:spAutoFit/>
          </a:bodyPr>
          <a:lstStyle/>
          <a:p>
            <a:pPr marR="0" algn="just" defTabSz="140779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kern="1200" cap="none" spc="0" normalizeH="0" baseline="0" noProof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 Light" panose="020B0502040204020203" pitchFamily="34" charset="-122"/>
                <a:sym typeface="+mn-ea"/>
              </a:rPr>
              <a:t>创业项目介绍</a:t>
            </a:r>
            <a:endParaRPr kumimoji="0" lang="en-US" altLang="zh-CN" sz="1800" b="1" kern="1200" cap="none" spc="0" normalizeH="0" baseline="0" noProof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 Light" panose="020B0502040204020203" pitchFamily="34" charset="-122"/>
              <a:sym typeface="+mn-ea"/>
            </a:endParaRPr>
          </a:p>
          <a:p>
            <a:pPr marL="257175" marR="0" indent="-257175" algn="just" defTabSz="140779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1600" kern="1200" cap="none" spc="0" normalizeH="0" baseline="0" noProof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 Light" panose="020B0502040204020203" pitchFamily="34" charset="-122"/>
                <a:sym typeface="+mn-ea"/>
              </a:rPr>
              <a:t>创业项目是什么</a:t>
            </a:r>
            <a:endParaRPr kumimoji="0" lang="en-US" altLang="zh-CN" sz="1600" kern="1200" cap="none" spc="0" normalizeH="0" baseline="0" noProof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 Light" panose="020B0502040204020203" pitchFamily="34" charset="-122"/>
              <a:sym typeface="+mn-ea"/>
            </a:endParaRPr>
          </a:p>
          <a:p>
            <a:pPr marL="257175" marR="0" indent="-257175" algn="just" defTabSz="140779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1600" kern="1200" cap="none" spc="0" normalizeH="0" baseline="0" noProof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 Light" panose="020B0502040204020203" pitchFamily="34" charset="-122"/>
                <a:sym typeface="+mn-ea"/>
              </a:rPr>
              <a:t>怎样来实现（技术方案、工艺流程等）</a:t>
            </a:r>
            <a:endParaRPr kumimoji="0" lang="en-US" altLang="zh-CN" sz="1600" kern="1200" cap="none" spc="0" normalizeH="0" baseline="0" noProof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 Light" panose="020B0502040204020203" pitchFamily="34" charset="-122"/>
              <a:sym typeface="+mn-ea"/>
            </a:endParaRPr>
          </a:p>
          <a:p>
            <a:pPr marL="257175" marR="0" indent="-257175" algn="just" defTabSz="140779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1600" kern="1200" cap="none" spc="0" normalizeH="0" baseline="0" noProof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 Light" panose="020B0502040204020203" pitchFamily="34" charset="-122"/>
                <a:sym typeface="+mn-ea"/>
              </a:rPr>
              <a:t>项目产品</a:t>
            </a:r>
            <a:endParaRPr kumimoji="0" lang="en-US" altLang="zh-CN" sz="1600" kern="1200" cap="none" spc="0" normalizeH="0" baseline="0" noProof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 Light" panose="020B0502040204020203" pitchFamily="34" charset="-122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061075" y="246063"/>
            <a:ext cx="2986088" cy="379413"/>
          </a:xfrm>
          <a:prstGeom prst="rect">
            <a:avLst/>
          </a:prstGeom>
        </p:spPr>
        <p:txBody>
          <a:bodyPr lIns="70400" tIns="35200" rIns="70400" bIns="35200">
            <a:spAutoFit/>
          </a:bodyPr>
          <a:lstStyle/>
          <a:p>
            <a:pPr marL="0" marR="0" lvl="0" indent="0" algn="l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项目实施情况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–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项目内容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414713" y="3122613"/>
            <a:ext cx="5292725" cy="16287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514" name="TextBox 11"/>
          <p:cNvSpPr txBox="1"/>
          <p:nvPr/>
        </p:nvSpPr>
        <p:spPr>
          <a:xfrm>
            <a:off x="5106988" y="3760788"/>
            <a:ext cx="2133600" cy="454025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pPr algn="ctr"/>
            <a:r>
              <a:rPr lang="zh-CN" altLang="en-US" sz="2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相关图片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advTm="14746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" name="矩形 36"/>
          <p:cNvSpPr/>
          <p:nvPr/>
        </p:nvSpPr>
        <p:spPr>
          <a:xfrm>
            <a:off x="65088" y="231775"/>
            <a:ext cx="244475" cy="301625"/>
          </a:xfrm>
          <a:prstGeom prst="rect">
            <a:avLst/>
          </a:prstGeom>
          <a:solidFill>
            <a:srgbClr val="99B955">
              <a:alpha val="4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7513" y="298450"/>
            <a:ext cx="2998788" cy="379413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lstStyle/>
          <a:p>
            <a:pPr marL="0" marR="0" lvl="0" indent="0" algn="l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项目实施情况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–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核心技术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288925"/>
            <a:ext cx="244475" cy="301625"/>
          </a:xfrm>
          <a:prstGeom prst="rect">
            <a:avLst/>
          </a:prstGeom>
          <a:solidFill>
            <a:srgbClr val="4354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533" name="矩形 10"/>
          <p:cNvSpPr/>
          <p:nvPr/>
        </p:nvSpPr>
        <p:spPr>
          <a:xfrm>
            <a:off x="704850" y="1204913"/>
            <a:ext cx="5373688" cy="808037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核心技术是什么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创新点有哪些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38200" y="2741613"/>
            <a:ext cx="7107238" cy="16287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535" name="TextBox 12"/>
          <p:cNvSpPr txBox="1"/>
          <p:nvPr/>
        </p:nvSpPr>
        <p:spPr>
          <a:xfrm>
            <a:off x="2959100" y="3387725"/>
            <a:ext cx="2865438" cy="454025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pPr algn="ctr"/>
            <a:r>
              <a:rPr lang="zh-CN" altLang="en-US" sz="2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图文相结合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advTm="47222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" name="矩形 36"/>
          <p:cNvSpPr/>
          <p:nvPr/>
        </p:nvSpPr>
        <p:spPr>
          <a:xfrm>
            <a:off x="65088" y="231775"/>
            <a:ext cx="244475" cy="301625"/>
          </a:xfrm>
          <a:prstGeom prst="rect">
            <a:avLst/>
          </a:prstGeom>
          <a:solidFill>
            <a:srgbClr val="99B955">
              <a:alpha val="4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7513" y="298450"/>
            <a:ext cx="2998788" cy="379413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lstStyle/>
          <a:p>
            <a:pPr marL="0" marR="0" lvl="0" indent="0" algn="l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项目实施情况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–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技术水平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288925"/>
            <a:ext cx="244475" cy="301625"/>
          </a:xfrm>
          <a:prstGeom prst="rect">
            <a:avLst/>
          </a:prstGeom>
          <a:solidFill>
            <a:srgbClr val="4354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557" name="矩形 1"/>
          <p:cNvSpPr/>
          <p:nvPr/>
        </p:nvSpPr>
        <p:spPr>
          <a:xfrm>
            <a:off x="704850" y="1204913"/>
            <a:ext cx="5373688" cy="808037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项目的技术的先进性（现有技术采用图表介绍对比）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技术通过成果鉴定、技术查新等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200" y="2741613"/>
            <a:ext cx="7107238" cy="16287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559" name="TextBox 6"/>
          <p:cNvSpPr txBox="1"/>
          <p:nvPr/>
        </p:nvSpPr>
        <p:spPr>
          <a:xfrm>
            <a:off x="2959100" y="3387725"/>
            <a:ext cx="2865438" cy="454025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pPr algn="ctr"/>
            <a:r>
              <a:rPr lang="zh-CN" altLang="en-US" sz="2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相关图片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advTm="47222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" name="矩形 36"/>
          <p:cNvSpPr/>
          <p:nvPr/>
        </p:nvSpPr>
        <p:spPr>
          <a:xfrm>
            <a:off x="65088" y="231775"/>
            <a:ext cx="244475" cy="301625"/>
          </a:xfrm>
          <a:prstGeom prst="rect">
            <a:avLst/>
          </a:prstGeom>
          <a:solidFill>
            <a:srgbClr val="99B955">
              <a:alpha val="4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7513" y="298450"/>
            <a:ext cx="2998788" cy="379413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lstStyle/>
          <a:p>
            <a:pPr marL="0" marR="0" lvl="0" indent="0" algn="l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项目实施情况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–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竞争优势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288925"/>
            <a:ext cx="244475" cy="301625"/>
          </a:xfrm>
          <a:prstGeom prst="rect">
            <a:avLst/>
          </a:prstGeom>
          <a:solidFill>
            <a:srgbClr val="4354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30" name="矩形 4"/>
          <p:cNvSpPr/>
          <p:nvPr/>
        </p:nvSpPr>
        <p:spPr>
          <a:xfrm>
            <a:off x="704850" y="1204913"/>
            <a:ext cx="5373688" cy="808037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成本、质量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技术指标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581025" y="2551113"/>
          <a:ext cx="3535363" cy="17287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2941"/>
                <a:gridCol w="732941"/>
                <a:gridCol w="668269"/>
                <a:gridCol w="700605"/>
                <a:gridCol w="700605"/>
              </a:tblGrid>
              <a:tr h="43428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对比项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603" marR="68603" marT="34277" marB="34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本项目产品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603" marR="68603" marT="34277" marB="34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kern="1200" dirty="0" smtClean="0">
                          <a:solidFill>
                            <a:schemeClr val="lt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对比品牌</a:t>
                      </a:r>
                      <a:r>
                        <a:rPr lang="en-US" altLang="zh-CN" sz="1200" b="1" kern="1200" dirty="0" smtClean="0">
                          <a:solidFill>
                            <a:schemeClr val="lt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</a:t>
                      </a:r>
                      <a:endParaRPr lang="zh-CN" altLang="en-US" sz="1200" b="1" kern="1200" dirty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603" marR="68603" marT="34277" marB="34277" anchor="ctr"/>
                </a:tc>
                <a:tc>
                  <a:txBody>
                    <a:bodyPr/>
                    <a:lstStyle/>
                    <a:p>
                      <a:pPr marL="0" marR="0" indent="0" algn="ctr" defTabSz="6146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200" b="1" kern="1200" dirty="0" smtClean="0">
                          <a:solidFill>
                            <a:schemeClr val="lt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对比品牌</a:t>
                      </a:r>
                      <a:r>
                        <a:rPr lang="en-US" altLang="zh-CN" sz="1200" b="1" kern="1200" dirty="0" smtClean="0">
                          <a:solidFill>
                            <a:schemeClr val="lt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</a:t>
                      </a:r>
                      <a:endParaRPr lang="zh-CN" altLang="en-US" sz="1200" b="1" kern="1200" dirty="0" smtClean="0">
                        <a:solidFill>
                          <a:schemeClr val="lt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603" marR="68603" marT="34277" marB="342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900" dirty="0" smtClean="0"/>
                        <a:t>……</a:t>
                      </a:r>
                      <a:endParaRPr lang="zh-CN" altLang="en-US" sz="1900" dirty="0"/>
                    </a:p>
                  </a:txBody>
                  <a:tcPr marL="68603" marR="68603" marT="34277" marB="34277"/>
                </a:tc>
              </a:tr>
              <a:tr h="431500">
                <a:tc>
                  <a:txBody>
                    <a:bodyPr/>
                    <a:lstStyle/>
                    <a:p>
                      <a:endParaRPr lang="zh-CN" altLang="en-US" sz="1900"/>
                    </a:p>
                  </a:txBody>
                  <a:tcPr marL="68603" marR="68603" marT="34277" marB="34277"/>
                </a:tc>
                <a:tc>
                  <a:txBody>
                    <a:bodyPr/>
                    <a:lstStyle/>
                    <a:p>
                      <a:endParaRPr lang="zh-CN" altLang="en-US" sz="1900"/>
                    </a:p>
                  </a:txBody>
                  <a:tcPr marL="68603" marR="68603" marT="34277" marB="34277"/>
                </a:tc>
                <a:tc>
                  <a:txBody>
                    <a:bodyPr/>
                    <a:lstStyle/>
                    <a:p>
                      <a:endParaRPr lang="zh-CN" altLang="en-US" sz="1900"/>
                    </a:p>
                  </a:txBody>
                  <a:tcPr marL="68603" marR="68603" marT="34277" marB="34277"/>
                </a:tc>
                <a:tc>
                  <a:txBody>
                    <a:bodyPr/>
                    <a:lstStyle/>
                    <a:p>
                      <a:endParaRPr lang="zh-CN" altLang="en-US" sz="1900" dirty="0"/>
                    </a:p>
                  </a:txBody>
                  <a:tcPr marL="68603" marR="68603" marT="34277" marB="34277"/>
                </a:tc>
                <a:tc>
                  <a:txBody>
                    <a:bodyPr/>
                    <a:lstStyle/>
                    <a:p>
                      <a:endParaRPr lang="zh-CN" altLang="en-US" sz="1900"/>
                    </a:p>
                  </a:txBody>
                  <a:tcPr marL="68603" marR="68603" marT="34277" marB="34277"/>
                </a:tc>
              </a:tr>
              <a:tr h="431500">
                <a:tc>
                  <a:txBody>
                    <a:bodyPr/>
                    <a:lstStyle/>
                    <a:p>
                      <a:endParaRPr lang="zh-CN" altLang="en-US" sz="1900"/>
                    </a:p>
                  </a:txBody>
                  <a:tcPr marL="68603" marR="68603" marT="34277" marB="34277"/>
                </a:tc>
                <a:tc>
                  <a:txBody>
                    <a:bodyPr/>
                    <a:lstStyle/>
                    <a:p>
                      <a:endParaRPr lang="zh-CN" altLang="en-US" sz="1900"/>
                    </a:p>
                  </a:txBody>
                  <a:tcPr marL="68603" marR="68603" marT="34277" marB="34277"/>
                </a:tc>
                <a:tc>
                  <a:txBody>
                    <a:bodyPr/>
                    <a:lstStyle/>
                    <a:p>
                      <a:endParaRPr lang="zh-CN" altLang="en-US" sz="1900"/>
                    </a:p>
                  </a:txBody>
                  <a:tcPr marL="68603" marR="68603" marT="34277" marB="34277"/>
                </a:tc>
                <a:tc>
                  <a:txBody>
                    <a:bodyPr/>
                    <a:lstStyle/>
                    <a:p>
                      <a:endParaRPr lang="zh-CN" altLang="en-US" sz="1900" dirty="0"/>
                    </a:p>
                  </a:txBody>
                  <a:tcPr marL="68603" marR="68603" marT="34277" marB="34277"/>
                </a:tc>
                <a:tc>
                  <a:txBody>
                    <a:bodyPr/>
                    <a:lstStyle/>
                    <a:p>
                      <a:endParaRPr lang="zh-CN" altLang="en-US" sz="1900"/>
                    </a:p>
                  </a:txBody>
                  <a:tcPr marL="68603" marR="68603" marT="34277" marB="34277"/>
                </a:tc>
              </a:tr>
              <a:tr h="431500">
                <a:tc>
                  <a:txBody>
                    <a:bodyPr/>
                    <a:lstStyle/>
                    <a:p>
                      <a:endParaRPr lang="zh-CN" altLang="en-US" sz="1900" dirty="0"/>
                    </a:p>
                  </a:txBody>
                  <a:tcPr marL="68603" marR="68603" marT="34277" marB="34277"/>
                </a:tc>
                <a:tc>
                  <a:txBody>
                    <a:bodyPr/>
                    <a:lstStyle/>
                    <a:p>
                      <a:endParaRPr lang="zh-CN" altLang="en-US" sz="1900"/>
                    </a:p>
                  </a:txBody>
                  <a:tcPr marL="68603" marR="68603" marT="34277" marB="34277"/>
                </a:tc>
                <a:tc>
                  <a:txBody>
                    <a:bodyPr/>
                    <a:lstStyle/>
                    <a:p>
                      <a:endParaRPr lang="zh-CN" altLang="en-US" sz="1900"/>
                    </a:p>
                  </a:txBody>
                  <a:tcPr marL="68603" marR="68603" marT="34277" marB="34277"/>
                </a:tc>
                <a:tc>
                  <a:txBody>
                    <a:bodyPr/>
                    <a:lstStyle/>
                    <a:p>
                      <a:endParaRPr lang="zh-CN" altLang="en-US" sz="1900"/>
                    </a:p>
                  </a:txBody>
                  <a:tcPr marL="68603" marR="68603" marT="34277" marB="34277"/>
                </a:tc>
                <a:tc>
                  <a:txBody>
                    <a:bodyPr/>
                    <a:lstStyle/>
                    <a:p>
                      <a:endParaRPr lang="zh-CN" altLang="en-US" sz="1900" dirty="0"/>
                    </a:p>
                  </a:txBody>
                  <a:tcPr marL="68603" marR="68603" marT="34277" marB="34277"/>
                </a:tc>
              </a:tr>
            </a:tbl>
          </a:graphicData>
        </a:graphic>
      </p:graphicFrame>
      <p:graphicFrame>
        <p:nvGraphicFramePr>
          <p:cNvPr id="1026" name="图表 1"/>
          <p:cNvGraphicFramePr/>
          <p:nvPr/>
        </p:nvGraphicFramePr>
        <p:xfrm>
          <a:off x="4733925" y="2144713"/>
          <a:ext cx="4076700" cy="2511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1" imgW="4077970" imgH="2511425" progId="Excel.Chart.8">
                  <p:embed/>
                </p:oleObj>
              </mc:Choice>
              <mc:Fallback>
                <p:oleObj name="" r:id="rId1" imgW="4077970" imgH="2511425" progId="Excel.Chart.8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733925" y="2144713"/>
                        <a:ext cx="4076700" cy="25114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7222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" name="矩形 36"/>
          <p:cNvSpPr/>
          <p:nvPr/>
        </p:nvSpPr>
        <p:spPr>
          <a:xfrm>
            <a:off x="65088" y="231775"/>
            <a:ext cx="244475" cy="301625"/>
          </a:xfrm>
          <a:prstGeom prst="rect">
            <a:avLst/>
          </a:prstGeom>
          <a:solidFill>
            <a:srgbClr val="99B955">
              <a:alpha val="4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7513" y="298450"/>
            <a:ext cx="2998788" cy="379413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lstStyle/>
          <a:p>
            <a:pPr marL="0" marR="0" lvl="0" indent="0" algn="l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项目实施情况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–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项目进展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288925"/>
            <a:ext cx="244475" cy="301625"/>
          </a:xfrm>
          <a:prstGeom prst="rect">
            <a:avLst/>
          </a:prstGeom>
          <a:solidFill>
            <a:srgbClr val="4354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581" name="TextBox 1"/>
          <p:cNvSpPr txBox="1"/>
          <p:nvPr/>
        </p:nvSpPr>
        <p:spPr>
          <a:xfrm>
            <a:off x="990600" y="1190625"/>
            <a:ext cx="5135563" cy="808038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签订销售合同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申请知识产权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87463" y="2770188"/>
            <a:ext cx="1435100" cy="16287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583" name="TextBox 6"/>
          <p:cNvSpPr txBox="1"/>
          <p:nvPr/>
        </p:nvSpPr>
        <p:spPr>
          <a:xfrm>
            <a:off x="1355725" y="3405188"/>
            <a:ext cx="1296988" cy="454025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pPr algn="ctr"/>
            <a:r>
              <a:rPr lang="zh-CN" altLang="en-US" sz="2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合同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802063" y="2741613"/>
            <a:ext cx="1435100" cy="16287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585" name="TextBox 10"/>
          <p:cNvSpPr txBox="1"/>
          <p:nvPr/>
        </p:nvSpPr>
        <p:spPr>
          <a:xfrm>
            <a:off x="3871913" y="3233738"/>
            <a:ext cx="1296987" cy="838200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pPr algn="ctr"/>
            <a:r>
              <a:rPr lang="zh-CN" altLang="en-US" sz="2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知识产权证书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advTm="47222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" name="矩形 36"/>
          <p:cNvSpPr/>
          <p:nvPr/>
        </p:nvSpPr>
        <p:spPr>
          <a:xfrm>
            <a:off x="65088" y="231775"/>
            <a:ext cx="244475" cy="301625"/>
          </a:xfrm>
          <a:prstGeom prst="rect">
            <a:avLst/>
          </a:prstGeom>
          <a:solidFill>
            <a:srgbClr val="99B955">
              <a:alpha val="4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7513" y="298450"/>
            <a:ext cx="2998788" cy="379413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lstStyle/>
          <a:p>
            <a:pPr marL="0" marR="0" lvl="0" indent="0" algn="l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项目实施情况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–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项目进展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288925"/>
            <a:ext cx="244475" cy="301625"/>
          </a:xfrm>
          <a:prstGeom prst="rect">
            <a:avLst/>
          </a:prstGeom>
          <a:solidFill>
            <a:srgbClr val="4354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5605" name="图片 4" descr="2.华为海思拷贝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08563" y="1309688"/>
            <a:ext cx="1274762" cy="5095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6" name="图片 5" descr="10.亮风台拷贝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8563" y="3706813"/>
            <a:ext cx="1274762" cy="511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7" name="图片 6" descr="富士康拷贝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300" y="3754438"/>
            <a:ext cx="1274763" cy="511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8" name="图片 7" descr="汉朔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8988" y="2403475"/>
            <a:ext cx="1274762" cy="50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9" name="图片 10" descr="迈外迪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8563" y="2465388"/>
            <a:ext cx="1274762" cy="5095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10" name="图片 11" descr="图层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9300" y="2513013"/>
            <a:ext cx="1274763" cy="5095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11" name="图片 12" descr="图层4拷贝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79725" y="2484438"/>
            <a:ext cx="1274763" cy="5095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12" name="图片 13" descr="英特尔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9300" y="1357313"/>
            <a:ext cx="1274763" cy="5095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13" name="图片 14" descr="INUITIVE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79725" y="1327150"/>
            <a:ext cx="1274763" cy="509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14" name="图片 15" descr="ku拷贝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38988" y="1246188"/>
            <a:ext cx="1274762" cy="5095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15" name="图片 16" descr="logo拷贝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79725" y="3727450"/>
            <a:ext cx="1274763" cy="50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16" name="图片 17" descr="WeChatefab480775e131115f25e269e01e493e拷贝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38988" y="3643313"/>
            <a:ext cx="1274762" cy="509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矩形 18"/>
          <p:cNvSpPr/>
          <p:nvPr/>
        </p:nvSpPr>
        <p:spPr>
          <a:xfrm>
            <a:off x="1084263" y="1909763"/>
            <a:ext cx="604838" cy="255588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lstStyle/>
          <a:p>
            <a:pPr marL="0" marR="0" lvl="0" indent="0" algn="ctr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英特尔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144838" y="1879600"/>
            <a:ext cx="742950" cy="255588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lstStyle/>
          <a:p>
            <a:pPr marL="0" marR="0" lvl="0" indent="0" algn="ctr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INUITIVE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259388" y="1862138"/>
            <a:ext cx="774700" cy="255588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lstStyle/>
          <a:p>
            <a:pPr marL="0" marR="0" lvl="0" indent="0" algn="ctr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华为海思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473950" y="1746250"/>
            <a:ext cx="604838" cy="255588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lstStyle/>
          <a:p>
            <a:pPr marL="0" marR="0" lvl="0" indent="0" algn="ctr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酷芯微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50150" y="2927350"/>
            <a:ext cx="450850" cy="254000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lstStyle/>
          <a:p>
            <a:pPr marL="0" marR="0" lvl="0" indent="0" algn="ctr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汉朔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345113" y="3040063"/>
            <a:ext cx="603250" cy="257175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lstStyle/>
          <a:p>
            <a:pPr marL="0" marR="0" lvl="0" indent="0" algn="ctr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迈外迪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138488" y="3060700"/>
            <a:ext cx="757238" cy="254000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lstStyle/>
          <a:p>
            <a:pPr marL="0" marR="0" lvl="0" indent="0" algn="ctr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汇纳科技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31863" y="3089275"/>
            <a:ext cx="911225" cy="255588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lstStyle/>
          <a:p>
            <a:pPr marL="0" marR="0" lvl="0" indent="0" algn="ctr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红星美凯龙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084263" y="4338638"/>
            <a:ext cx="604838" cy="255588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lstStyle/>
          <a:p>
            <a:pPr marL="0" marR="0" lvl="0" indent="0" algn="ctr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富士康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171825" y="4308475"/>
            <a:ext cx="690563" cy="255588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lstStyle/>
          <a:p>
            <a:pPr marL="0" marR="0" lvl="0" indent="0" algn="ctr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Alpha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龙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340350" y="4291013"/>
            <a:ext cx="611188" cy="255588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lstStyle/>
          <a:p>
            <a:pPr marL="0" marR="0" lvl="0" indent="0" algn="ctr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亮风台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396163" y="4175125"/>
            <a:ext cx="758825" cy="255588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lstStyle/>
          <a:p>
            <a:pPr marL="0" marR="0" lvl="0" indent="0" algn="ctr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零矩科技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5629" name="TextBox 1"/>
          <p:cNvSpPr txBox="1"/>
          <p:nvPr/>
        </p:nvSpPr>
        <p:spPr>
          <a:xfrm>
            <a:off x="749300" y="915988"/>
            <a:ext cx="4662488" cy="284162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已有（产品试用）客户及未来拓展客户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advTm="47222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" name="矩形 36"/>
          <p:cNvSpPr/>
          <p:nvPr/>
        </p:nvSpPr>
        <p:spPr>
          <a:xfrm>
            <a:off x="65088" y="231775"/>
            <a:ext cx="244475" cy="301625"/>
          </a:xfrm>
          <a:prstGeom prst="rect">
            <a:avLst/>
          </a:prstGeom>
          <a:solidFill>
            <a:srgbClr val="99B955">
              <a:alpha val="4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7513" y="298450"/>
            <a:ext cx="2998788" cy="379413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lstStyle/>
          <a:p>
            <a:pPr marL="0" marR="0" lvl="0" indent="0" algn="l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项目实施情况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–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市场前景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288925"/>
            <a:ext cx="244475" cy="301625"/>
          </a:xfrm>
          <a:prstGeom prst="rect">
            <a:avLst/>
          </a:prstGeom>
          <a:solidFill>
            <a:srgbClr val="4354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54" name="矩形 1"/>
          <p:cNvSpPr/>
          <p:nvPr/>
        </p:nvSpPr>
        <p:spPr>
          <a:xfrm>
            <a:off x="781050" y="1157288"/>
            <a:ext cx="7583488" cy="808037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产品市场容量规模，</a:t>
            </a:r>
            <a:r>
              <a:rPr lang="en-US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有多少市场容量、市场占有率，填补xx空白、替代进口、同类产品和同行业情况分析比较）技术产品市场准入的门槛等。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5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06488" y="2571750"/>
            <a:ext cx="2700337" cy="193675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2050" name="图表 1"/>
          <p:cNvGraphicFramePr/>
          <p:nvPr/>
        </p:nvGraphicFramePr>
        <p:xfrm>
          <a:off x="4019550" y="2219325"/>
          <a:ext cx="4395788" cy="264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2" imgW="4395470" imgH="2645410" progId="Excel.Chart.8">
                  <p:embed/>
                </p:oleObj>
              </mc:Choice>
              <mc:Fallback>
                <p:oleObj name="" r:id="rId2" imgW="4395470" imgH="2645410" progId="Excel.Chart.8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019550" y="2219325"/>
                        <a:ext cx="4395788" cy="2641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7222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" name="MH_Others_1"/>
          <p:cNvSpPr txBox="1"/>
          <p:nvPr>
            <p:custDataLst>
              <p:tags r:id="rId1"/>
            </p:custDataLst>
          </p:nvPr>
        </p:nvSpPr>
        <p:spPr>
          <a:xfrm>
            <a:off x="1728788" y="1793875"/>
            <a:ext cx="2044700" cy="723900"/>
          </a:xfrm>
          <a:prstGeom prst="rect">
            <a:avLst/>
          </a:prstGeom>
          <a:noFill/>
        </p:spPr>
        <p:txBody>
          <a:bodyPr lIns="0" tIns="0" rIns="0" bIns="0" anchor="ctr">
            <a:spAutoFit/>
          </a:bodyPr>
          <a:lstStyle/>
          <a:p>
            <a:pPr marR="0" algn="ctr" defTabSz="46101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700" b="1" kern="1200" cap="none" spc="0" normalizeH="0" baseline="0" noProof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目  录</a:t>
            </a:r>
            <a:endParaRPr kumimoji="0" lang="zh-CN" altLang="en-US" sz="4700" b="1" kern="1200" cap="none" spc="0" normalizeH="0" baseline="0" noProof="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3" name="MH_Others_2"/>
          <p:cNvSpPr txBox="1"/>
          <p:nvPr>
            <p:custDataLst>
              <p:tags r:id="rId2"/>
            </p:custDataLst>
          </p:nvPr>
        </p:nvSpPr>
        <p:spPr>
          <a:xfrm>
            <a:off x="1765300" y="2551113"/>
            <a:ext cx="2022475" cy="3079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marR="0" algn="ctr" defTabSz="46101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kern="1200" cap="none" spc="225" normalizeH="0" baseline="0" noProof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CONTENTS</a:t>
            </a:r>
            <a:endParaRPr kumimoji="0" lang="en-US" altLang="zh-CN" sz="2000" b="1" kern="1200" cap="none" spc="225" normalizeH="0" baseline="0" noProof="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10244" name="组合 23"/>
          <p:cNvGrpSpPr/>
          <p:nvPr/>
        </p:nvGrpSpPr>
        <p:grpSpPr>
          <a:xfrm>
            <a:off x="4160838" y="1127125"/>
            <a:ext cx="4008437" cy="492125"/>
            <a:chOff x="4357092" y="1347614"/>
            <a:chExt cx="4007872" cy="493689"/>
          </a:xfrm>
        </p:grpSpPr>
        <p:sp>
          <p:nvSpPr>
            <p:cNvPr id="105" name="MH_SubTitle_1"/>
            <p:cNvSpPr txBox="1"/>
            <p:nvPr>
              <p:custDataLst>
                <p:tags r:id="rId3"/>
              </p:custDataLst>
            </p:nvPr>
          </p:nvSpPr>
          <p:spPr>
            <a:xfrm>
              <a:off x="5391996" y="1406539"/>
              <a:ext cx="2972968" cy="434764"/>
            </a:xfrm>
            <a:prstGeom prst="rect">
              <a:avLst/>
            </a:prstGeom>
            <a:noFill/>
          </p:spPr>
          <p:txBody>
            <a:bodyPr lIns="0" tIns="0" rIns="0" bIns="0" anchor="ctr">
              <a:spAutoFit/>
            </a:bodyPr>
            <a:lstStyle/>
            <a:p>
              <a:pPr marR="0" defTabSz="46101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kern="1200" cap="none" spc="0" normalizeH="0" baseline="0" noProof="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人才</a:t>
              </a:r>
              <a:r>
                <a:rPr kumimoji="0" lang="en-US" altLang="zh-CN" sz="2400" b="1" kern="1200" cap="none" spc="0" normalizeH="0" baseline="0" noProof="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/</a:t>
              </a:r>
              <a:r>
                <a:rPr kumimoji="0" lang="zh-CN" altLang="en-US" sz="2400" b="1" kern="1200" cap="none" spc="0" normalizeH="0" baseline="0" noProof="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团队</a:t>
              </a:r>
              <a:r>
                <a:rPr kumimoji="0" lang="zh-CN" altLang="en-US" sz="2400" b="1" kern="1200" cap="none" spc="0" normalizeH="0" baseline="0" noProof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基本情况</a:t>
              </a:r>
              <a:endParaRPr kumimoji="0" lang="zh-CN" altLang="en-US" sz="2400" b="1" kern="1200" cap="none" spc="0" normalizeH="0" baseline="0" noProof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0265" name="组合 2"/>
            <p:cNvGrpSpPr/>
            <p:nvPr/>
          </p:nvGrpSpPr>
          <p:grpSpPr>
            <a:xfrm>
              <a:off x="4357092" y="1347614"/>
              <a:ext cx="802436" cy="488156"/>
              <a:chOff x="6127160" y="2096130"/>
              <a:chExt cx="1128426" cy="686432"/>
            </a:xfrm>
          </p:grpSpPr>
          <p:cxnSp>
            <p:nvCxnSpPr>
              <p:cNvPr id="107" name="MH_Other_1"/>
              <p:cNvCxnSpPr/>
              <p:nvPr>
                <p:custDataLst>
                  <p:tags r:id="rId4"/>
                </p:custDataLst>
              </p:nvPr>
            </p:nvCxnSpPr>
            <p:spPr>
              <a:xfrm flipH="1">
                <a:off x="6526707" y="2096130"/>
                <a:ext cx="729900" cy="687494"/>
              </a:xfrm>
              <a:prstGeom prst="line">
                <a:avLst/>
              </a:prstGeom>
              <a:ln w="12700">
                <a:solidFill>
                  <a:srgbClr val="7BAED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" name="MH_Other_2"/>
              <p:cNvSpPr/>
              <p:nvPr>
                <p:custDataLst>
                  <p:tags r:id="rId5"/>
                </p:custDataLst>
              </p:nvPr>
            </p:nvSpPr>
            <p:spPr>
              <a:xfrm>
                <a:off x="6145017" y="2499221"/>
                <a:ext cx="533473" cy="241854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rgbClr val="7BAED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101213" anchor="ctr">
                <a:normAutofit fontScale="47500" lnSpcReduction="20000"/>
              </a:bodyPr>
              <a:lstStyle/>
              <a:p>
                <a:pPr marL="0" marR="0" lvl="0" indent="0" algn="ctr" defTabSz="46101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0268" name="MH_Other_3"/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6127160" y="2107328"/>
                <a:ext cx="566956" cy="39189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0" tIns="0" rIns="0" bIns="0" anchor="b" anchorCtr="0">
                <a:spAutoFit/>
              </a:bodyPr>
              <a:p>
                <a:pPr algn="ctr"/>
                <a:r>
                  <a:rPr lang="da-DK" altLang="zh-CN" sz="1800" dirty="0">
                    <a:solidFill>
                      <a:srgbClr val="0D0D0D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A</a:t>
                </a:r>
                <a:endParaRPr lang="da-DK" altLang="zh-CN" sz="1800" dirty="0">
                  <a:solidFill>
                    <a:srgbClr val="0D0D0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245" name="组合 24"/>
          <p:cNvGrpSpPr/>
          <p:nvPr/>
        </p:nvGrpSpPr>
        <p:grpSpPr>
          <a:xfrm>
            <a:off x="4160838" y="2108200"/>
            <a:ext cx="3216275" cy="493713"/>
            <a:chOff x="4357092" y="2091358"/>
            <a:chExt cx="3215268" cy="492878"/>
          </a:xfrm>
        </p:grpSpPr>
        <p:sp>
          <p:nvSpPr>
            <p:cNvPr id="111" name="MH_SubTitle_2"/>
            <p:cNvSpPr txBox="1"/>
            <p:nvPr>
              <p:custDataLst>
                <p:tags r:id="rId7"/>
              </p:custDataLst>
            </p:nvPr>
          </p:nvSpPr>
          <p:spPr>
            <a:xfrm>
              <a:off x="5391818" y="2151581"/>
              <a:ext cx="2180542" cy="432655"/>
            </a:xfrm>
            <a:prstGeom prst="rect">
              <a:avLst/>
            </a:prstGeom>
            <a:noFill/>
          </p:spPr>
          <p:txBody>
            <a:bodyPr lIns="0" tIns="0" rIns="0" bIns="0" anchor="ctr">
              <a:spAutoFit/>
            </a:bodyPr>
            <a:lstStyle/>
            <a:p>
              <a:pPr marR="0" defTabSz="46101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kern="1200" cap="none" spc="0" normalizeH="0" baseline="0" noProof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企业基本情况</a:t>
              </a:r>
              <a:endParaRPr kumimoji="0" lang="zh-CN" altLang="en-US" sz="2400" b="1" kern="1200" cap="none" spc="0" normalizeH="0" baseline="0" noProof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0260" name="组合 6"/>
            <p:cNvGrpSpPr/>
            <p:nvPr/>
          </p:nvGrpSpPr>
          <p:grpSpPr>
            <a:xfrm>
              <a:off x="4357092" y="2091358"/>
              <a:ext cx="802436" cy="488156"/>
              <a:chOff x="6127160" y="3142521"/>
              <a:chExt cx="1128426" cy="686432"/>
            </a:xfrm>
          </p:grpSpPr>
          <p:cxnSp>
            <p:nvCxnSpPr>
              <p:cNvPr id="113" name="MH_Other_4"/>
              <p:cNvCxnSpPr/>
              <p:nvPr>
                <p:custDataLst>
                  <p:tags r:id="rId8"/>
                </p:custDataLst>
              </p:nvPr>
            </p:nvCxnSpPr>
            <p:spPr>
              <a:xfrm flipH="1">
                <a:off x="6526638" y="3142521"/>
                <a:ext cx="729775" cy="686386"/>
              </a:xfrm>
              <a:prstGeom prst="line">
                <a:avLst/>
              </a:prstGeom>
              <a:ln w="12700">
                <a:solidFill>
                  <a:srgbClr val="99B95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MH_Other_5"/>
              <p:cNvSpPr/>
              <p:nvPr>
                <p:custDataLst>
                  <p:tags r:id="rId9"/>
                </p:custDataLst>
              </p:nvPr>
            </p:nvSpPr>
            <p:spPr>
              <a:xfrm>
                <a:off x="6145014" y="3543655"/>
                <a:ext cx="533381" cy="240681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rgbClr val="99B9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101213" anchor="ctr">
                <a:normAutofit fontScale="47500" lnSpcReduction="20000"/>
              </a:bodyPr>
              <a:lstStyle/>
              <a:p>
                <a:pPr marL="0" marR="0" lvl="0" indent="0" algn="ctr" defTabSz="46101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0263" name="MH_Other_6"/>
              <p:cNvSpPr txBox="1"/>
              <p:nvPr>
                <p:custDataLst>
                  <p:tags r:id="rId10"/>
                </p:custDataLst>
              </p:nvPr>
            </p:nvSpPr>
            <p:spPr>
              <a:xfrm>
                <a:off x="6127160" y="3153664"/>
                <a:ext cx="566858" cy="38999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0" tIns="0" rIns="0" bIns="0" anchor="b" anchorCtr="0">
                <a:spAutoFit/>
              </a:bodyPr>
              <a:p>
                <a:pPr algn="ctr"/>
                <a:r>
                  <a:rPr lang="en-US" altLang="zh-CN" sz="1800" dirty="0">
                    <a:solidFill>
                      <a:srgbClr val="0D0D0D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B</a:t>
                </a:r>
                <a:endParaRPr lang="en-US" altLang="zh-CN" sz="1800" dirty="0">
                  <a:solidFill>
                    <a:srgbClr val="0D0D0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246" name="组合 25"/>
          <p:cNvGrpSpPr/>
          <p:nvPr/>
        </p:nvGrpSpPr>
        <p:grpSpPr>
          <a:xfrm>
            <a:off x="4160838" y="3090863"/>
            <a:ext cx="3216275" cy="488950"/>
            <a:chOff x="4357092" y="2835101"/>
            <a:chExt cx="3215268" cy="488156"/>
          </a:xfrm>
        </p:grpSpPr>
        <p:sp>
          <p:nvSpPr>
            <p:cNvPr id="117" name="MH_SubTitle_3"/>
            <p:cNvSpPr txBox="1"/>
            <p:nvPr>
              <p:custDataLst>
                <p:tags r:id="rId11"/>
              </p:custDataLst>
            </p:nvPr>
          </p:nvSpPr>
          <p:spPr>
            <a:xfrm>
              <a:off x="5391818" y="2925441"/>
              <a:ext cx="2180542" cy="369287"/>
            </a:xfrm>
            <a:prstGeom prst="rect">
              <a:avLst/>
            </a:prstGeom>
            <a:noFill/>
          </p:spPr>
          <p:txBody>
            <a:bodyPr lIns="0" tIns="0" rIns="0" bIns="0" anchor="ctr">
              <a:spAutoFit/>
            </a:bodyPr>
            <a:lstStyle/>
            <a:p>
              <a:pPr marR="0" defTabSz="46101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kern="1200" cap="none" spc="0" normalizeH="0" baseline="0" noProof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项目实施情况</a:t>
              </a:r>
              <a:endParaRPr kumimoji="0" lang="zh-CN" altLang="en-US" sz="2400" b="1" kern="1200" cap="none" spc="0" normalizeH="0" baseline="0" noProof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0255" name="组合 7"/>
            <p:cNvGrpSpPr/>
            <p:nvPr/>
          </p:nvGrpSpPr>
          <p:grpSpPr>
            <a:xfrm>
              <a:off x="4357092" y="2835101"/>
              <a:ext cx="802436" cy="488156"/>
              <a:chOff x="6127160" y="4187237"/>
              <a:chExt cx="1128426" cy="686432"/>
            </a:xfrm>
          </p:grpSpPr>
          <p:cxnSp>
            <p:nvCxnSpPr>
              <p:cNvPr id="119" name="MH_Other_7"/>
              <p:cNvCxnSpPr/>
              <p:nvPr>
                <p:custDataLst>
                  <p:tags r:id="rId12"/>
                </p:custDataLst>
              </p:nvPr>
            </p:nvCxnSpPr>
            <p:spPr>
              <a:xfrm flipH="1">
                <a:off x="6526638" y="4187237"/>
                <a:ext cx="729775" cy="686432"/>
              </a:xfrm>
              <a:prstGeom prst="line">
                <a:avLst/>
              </a:prstGeom>
              <a:ln w="12700">
                <a:solidFill>
                  <a:srgbClr val="7BAED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MH_Other_8"/>
              <p:cNvSpPr/>
              <p:nvPr>
                <p:custDataLst>
                  <p:tags r:id="rId13"/>
                </p:custDataLst>
              </p:nvPr>
            </p:nvSpPr>
            <p:spPr>
              <a:xfrm>
                <a:off x="6145014" y="4588399"/>
                <a:ext cx="533381" cy="240697"/>
              </a:xfrm>
              <a:custGeom>
                <a:avLst/>
                <a:gdLst>
                  <a:gd name="connsiteX0" fmla="*/ 0 w 928918"/>
                  <a:gd name="connsiteY0" fmla="*/ 0 h 459023"/>
                  <a:gd name="connsiteX1" fmla="*/ 928918 w 928918"/>
                  <a:gd name="connsiteY1" fmla="*/ 0 h 459023"/>
                  <a:gd name="connsiteX2" fmla="*/ 464459 w 928918"/>
                  <a:gd name="connsiteY2" fmla="*/ 459023 h 459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918" h="459023">
                    <a:moveTo>
                      <a:pt x="0" y="0"/>
                    </a:moveTo>
                    <a:lnTo>
                      <a:pt x="928918" y="0"/>
                    </a:lnTo>
                    <a:lnTo>
                      <a:pt x="464459" y="459023"/>
                    </a:lnTo>
                    <a:close/>
                  </a:path>
                </a:pathLst>
              </a:custGeom>
              <a:solidFill>
                <a:srgbClr val="7BAED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101213" anchor="ctr">
                <a:normAutofit fontScale="47500" lnSpcReduction="20000"/>
              </a:bodyPr>
              <a:lstStyle/>
              <a:p>
                <a:pPr marL="0" marR="0" lvl="0" indent="0" algn="ctr" defTabSz="46101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0258" name="MH_Other_9"/>
              <p:cNvSpPr txBox="1"/>
              <p:nvPr>
                <p:custDataLst>
                  <p:tags r:id="rId14"/>
                </p:custDataLst>
              </p:nvPr>
            </p:nvSpPr>
            <p:spPr>
              <a:xfrm>
                <a:off x="6127160" y="4198380"/>
                <a:ext cx="566858" cy="39001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0" tIns="0" rIns="0" bIns="0" anchor="b" anchorCtr="0">
                <a:spAutoFit/>
              </a:bodyPr>
              <a:p>
                <a:pPr algn="ctr"/>
                <a:r>
                  <a:rPr lang="en-US" altLang="zh-CN" sz="1800" dirty="0">
                    <a:solidFill>
                      <a:srgbClr val="0D0D0D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C</a:t>
                </a:r>
                <a:endParaRPr lang="en-US" altLang="zh-CN" sz="1800" dirty="0">
                  <a:solidFill>
                    <a:srgbClr val="0D0D0D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33" name="等腰三角形 132"/>
          <p:cNvSpPr/>
          <p:nvPr/>
        </p:nvSpPr>
        <p:spPr>
          <a:xfrm>
            <a:off x="7235825" y="4135438"/>
            <a:ext cx="1704975" cy="1008063"/>
          </a:xfrm>
          <a:prstGeom prst="triangle">
            <a:avLst/>
          </a:prstGeom>
          <a:solidFill>
            <a:srgbClr val="43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4" name="等腰三角形 133"/>
          <p:cNvSpPr/>
          <p:nvPr/>
        </p:nvSpPr>
        <p:spPr>
          <a:xfrm>
            <a:off x="7259638" y="3970338"/>
            <a:ext cx="828675" cy="741363"/>
          </a:xfrm>
          <a:prstGeom prst="triangle">
            <a:avLst/>
          </a:prstGeom>
          <a:solidFill>
            <a:srgbClr val="99B9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5" name="等腰三角形 134"/>
          <p:cNvSpPr/>
          <p:nvPr/>
        </p:nvSpPr>
        <p:spPr>
          <a:xfrm rot="2667173">
            <a:off x="8215313" y="3270250"/>
            <a:ext cx="1090613" cy="998538"/>
          </a:xfrm>
          <a:prstGeom prst="triangle">
            <a:avLst/>
          </a:prstGeom>
          <a:solidFill>
            <a:srgbClr val="7BAE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rgbClr val="43546A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6" name="等腰三角形 135"/>
          <p:cNvSpPr/>
          <p:nvPr/>
        </p:nvSpPr>
        <p:spPr>
          <a:xfrm rot="3909950" flipH="1">
            <a:off x="854869" y="-157956"/>
            <a:ext cx="1616075" cy="1728788"/>
          </a:xfrm>
          <a:prstGeom prst="triangle">
            <a:avLst/>
          </a:prstGeom>
          <a:noFill/>
          <a:ln>
            <a:solidFill>
              <a:srgbClr val="99B9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7" name="等腰三角形 136"/>
          <p:cNvSpPr/>
          <p:nvPr/>
        </p:nvSpPr>
        <p:spPr>
          <a:xfrm rot="3187432" flipH="1">
            <a:off x="1433513" y="1238250"/>
            <a:ext cx="612775" cy="565150"/>
          </a:xfrm>
          <a:prstGeom prst="triangle">
            <a:avLst/>
          </a:prstGeom>
          <a:noFill/>
          <a:ln>
            <a:solidFill>
              <a:srgbClr val="7BAE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8" name="等腰三角形 137"/>
          <p:cNvSpPr/>
          <p:nvPr/>
        </p:nvSpPr>
        <p:spPr>
          <a:xfrm rot="3021658" flipH="1">
            <a:off x="298450" y="320675"/>
            <a:ext cx="1049338" cy="896938"/>
          </a:xfrm>
          <a:prstGeom prst="triangle">
            <a:avLst/>
          </a:prstGeom>
          <a:noFill/>
          <a:ln>
            <a:solidFill>
              <a:srgbClr val="43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253" name="文本框 139"/>
          <p:cNvSpPr txBox="1"/>
          <p:nvPr/>
        </p:nvSpPr>
        <p:spPr>
          <a:xfrm>
            <a:off x="1360488" y="552450"/>
            <a:ext cx="139700" cy="454025"/>
          </a:xfrm>
          <a:prstGeom prst="rect">
            <a:avLst/>
          </a:prstGeom>
          <a:noFill/>
          <a:ln w="9525">
            <a:noFill/>
          </a:ln>
        </p:spPr>
        <p:txBody>
          <a:bodyPr wrap="none" lIns="68589" tIns="34295" rIns="68589" bIns="34295">
            <a:spAutoFit/>
          </a:bodyPr>
          <a:p>
            <a:endParaRPr lang="zh-CN" altLang="en-US" sz="25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advTm="1491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" name="矩形 36"/>
          <p:cNvSpPr/>
          <p:nvPr/>
        </p:nvSpPr>
        <p:spPr>
          <a:xfrm>
            <a:off x="65088" y="231775"/>
            <a:ext cx="244475" cy="301625"/>
          </a:xfrm>
          <a:prstGeom prst="rect">
            <a:avLst/>
          </a:prstGeom>
          <a:solidFill>
            <a:srgbClr val="99B955">
              <a:alpha val="4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7513" y="298450"/>
            <a:ext cx="4024313" cy="379413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lstStyle/>
          <a:p>
            <a:pPr marL="0" marR="0" lvl="0" indent="0" algn="l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项目实施情况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–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未来经济效益预测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288925"/>
            <a:ext cx="244475" cy="301625"/>
          </a:xfrm>
          <a:prstGeom prst="rect">
            <a:avLst/>
          </a:prstGeom>
          <a:solidFill>
            <a:srgbClr val="4354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8" name="文本框 7"/>
          <p:cNvSpPr txBox="1"/>
          <p:nvPr/>
        </p:nvSpPr>
        <p:spPr>
          <a:xfrm>
            <a:off x="6942138" y="4587875"/>
            <a:ext cx="908050" cy="254000"/>
          </a:xfrm>
          <a:prstGeom prst="rect">
            <a:avLst/>
          </a:prstGeom>
          <a:noFill/>
          <a:ln w="9525">
            <a:noFill/>
          </a:ln>
        </p:spPr>
        <p:txBody>
          <a:bodyPr wrap="none" lIns="68589" tIns="34295" rIns="68589" bIns="34295">
            <a:spAutoFit/>
          </a:bodyPr>
          <a:p>
            <a:pPr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单位：万元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074" name="图表 1"/>
          <p:cNvGraphicFramePr/>
          <p:nvPr/>
        </p:nvGraphicFramePr>
        <p:xfrm>
          <a:off x="682625" y="1069975"/>
          <a:ext cx="7305675" cy="337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9741535" imgH="4504690" progId="Excel.Chart.8">
                  <p:embed/>
                </p:oleObj>
              </mc:Choice>
              <mc:Fallback>
                <p:oleObj name="" r:id="rId1" imgW="9741535" imgH="4504690" progId="Excel.Chart.8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82625" y="1069975"/>
                        <a:ext cx="7305675" cy="3378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7222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" name="矩形 36"/>
          <p:cNvSpPr/>
          <p:nvPr/>
        </p:nvSpPr>
        <p:spPr>
          <a:xfrm>
            <a:off x="65088" y="231775"/>
            <a:ext cx="244475" cy="301625"/>
          </a:xfrm>
          <a:prstGeom prst="rect">
            <a:avLst/>
          </a:prstGeom>
          <a:solidFill>
            <a:srgbClr val="99B955">
              <a:alpha val="4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7513" y="298450"/>
            <a:ext cx="4024313" cy="379413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lstStyle/>
          <a:p>
            <a:pPr marL="0" marR="0" lvl="0" indent="0" algn="l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项目实施情况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–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未来社会效益预测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288925"/>
            <a:ext cx="244475" cy="301625"/>
          </a:xfrm>
          <a:prstGeom prst="rect">
            <a:avLst/>
          </a:prstGeom>
          <a:solidFill>
            <a:srgbClr val="4354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850900" y="1541463"/>
          <a:ext cx="7589839" cy="2166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3712"/>
                <a:gridCol w="1839336"/>
                <a:gridCol w="1980412"/>
                <a:gridCol w="2206379"/>
              </a:tblGrid>
              <a:tr h="491193">
                <a:tc>
                  <a:txBody>
                    <a:bodyPr/>
                    <a:lstStyle/>
                    <a:p>
                      <a:pPr algn="ctr"/>
                      <a:endParaRPr lang="zh-CN" altLang="en-US" sz="1400" b="1" kern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4" marR="68584" marT="34269" marB="34269" anchor="ctr">
                    <a:lnL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2020</a:t>
                      </a:r>
                      <a:endParaRPr lang="en-US" altLang="zh-CN" sz="14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4" marR="68584" marT="34269" marB="34269" anchor="ctr">
                    <a:lnL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2021</a:t>
                      </a:r>
                      <a:endParaRPr lang="en-US" altLang="zh-CN" sz="14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4" marR="68584" marT="34269" marB="34269" anchor="ctr">
                    <a:lnL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2022</a:t>
                      </a:r>
                      <a:endParaRPr lang="en-US" altLang="zh-CN" sz="14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4" marR="68584" marT="34269" marB="34269" anchor="ctr">
                    <a:lnL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982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知识产权</a:t>
                      </a:r>
                      <a:endParaRPr lang="zh-CN" altLang="en-US" sz="14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4" marR="68584" marT="34269" marB="34269" anchor="ctr">
                    <a:lnL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15</a:t>
                      </a:r>
                      <a:endParaRPr lang="en-US" altLang="zh-CN" sz="1400" b="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4" marR="68584" marT="34269" marB="34269" anchor="ctr">
                    <a:lnL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20</a:t>
                      </a:r>
                      <a:endParaRPr lang="en-US" altLang="zh-CN" sz="1400" b="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4" marR="68584" marT="34269" marB="34269" anchor="ctr">
                    <a:lnL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30</a:t>
                      </a:r>
                      <a:endParaRPr lang="en-US" altLang="zh-CN" sz="1400" b="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4" marR="68584" marT="34269" marB="34269" anchor="ctr">
                    <a:lnL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982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新增人员</a:t>
                      </a:r>
                      <a:endParaRPr lang="zh-CN" altLang="en-US" sz="14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4" marR="68584" marT="34269" marB="34269" anchor="ctr">
                    <a:lnL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10</a:t>
                      </a:r>
                      <a:endParaRPr lang="en-US" altLang="zh-CN" sz="1400" b="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4" marR="68584" marT="34269" marB="34269" anchor="ctr">
                    <a:lnL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20</a:t>
                      </a:r>
                      <a:endParaRPr lang="en-US" altLang="zh-CN" sz="1400" b="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4" marR="68584" marT="34269" marB="34269" anchor="ctr">
                    <a:lnL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50</a:t>
                      </a:r>
                      <a:endParaRPr lang="en-US" altLang="zh-CN" sz="1400" b="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4" marR="68584" marT="34269" marB="34269" anchor="ctr">
                    <a:lnL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3608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平台建设</a:t>
                      </a:r>
                      <a:endParaRPr lang="zh-CN" altLang="en-US" sz="14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4" marR="68584" marT="34269" marB="34269" anchor="ctr">
                    <a:lnL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企业研究生工作站</a:t>
                      </a:r>
                      <a:endParaRPr lang="zh-CN" altLang="en-US" sz="1400" b="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4" marR="68584" marT="34269" marB="34269" anchor="ctr">
                    <a:lnL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南通市级工程技术中心</a:t>
                      </a:r>
                      <a:endParaRPr lang="zh-CN" altLang="en-US" sz="1400" b="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4" marR="68584" marT="34269" marB="34269" anchor="ctr">
                    <a:lnL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南通市企业技术中心，</a:t>
                      </a:r>
                      <a:endParaRPr lang="zh-CN" altLang="en-US" sz="1400" b="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pPr algn="ctr"/>
                      <a:r>
                        <a:rPr lang="zh-CN" altLang="en-US" sz="1400" b="0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博士后科研工作站</a:t>
                      </a:r>
                      <a:endParaRPr lang="zh-CN" altLang="en-US" sz="1400" b="0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68584" marR="68584" marT="34269" marB="34269" anchor="ctr">
                    <a:lnL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F497D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Tm="47222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矩形 6"/>
          <p:cNvSpPr/>
          <p:nvPr/>
        </p:nvSpPr>
        <p:spPr>
          <a:xfrm>
            <a:off x="3284538" y="3579813"/>
            <a:ext cx="3175000" cy="717550"/>
          </a:xfrm>
          <a:prstGeom prst="rect">
            <a:avLst/>
          </a:prstGeom>
          <a:noFill/>
          <a:ln w="9525">
            <a:noFill/>
          </a:ln>
        </p:spPr>
        <p:txBody>
          <a:bodyPr lIns="70400" tIns="35200" rIns="70400" bIns="35200">
            <a:spAutoFit/>
          </a:bodyPr>
          <a:p>
            <a:pPr defTabSz="1876425">
              <a:lnSpc>
                <a:spcPct val="140000"/>
              </a:lnSpc>
              <a:buNone/>
            </a:pPr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  报 人：</a:t>
            </a:r>
            <a:r>
              <a:rPr lang="en-US" altLang="zh-CN" sz="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15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876425">
              <a:lnSpc>
                <a:spcPct val="140000"/>
              </a:lnSpc>
              <a:buNone/>
            </a:pPr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汇报单位：</a:t>
            </a:r>
            <a:r>
              <a:rPr lang="en-US" altLang="zh-CN" sz="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公司</a:t>
            </a:r>
            <a:endParaRPr lang="zh-CN" altLang="en-US" sz="15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等腰三角形 10"/>
          <p:cNvSpPr/>
          <p:nvPr/>
        </p:nvSpPr>
        <p:spPr>
          <a:xfrm rot="3909950" flipH="1">
            <a:off x="7479506" y="3002756"/>
            <a:ext cx="1616075" cy="1728788"/>
          </a:xfrm>
          <a:prstGeom prst="triangle">
            <a:avLst/>
          </a:prstGeom>
          <a:noFill/>
          <a:ln>
            <a:solidFill>
              <a:srgbClr val="99B9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等腰三角形 11"/>
          <p:cNvSpPr/>
          <p:nvPr/>
        </p:nvSpPr>
        <p:spPr>
          <a:xfrm rot="3187432" flipH="1">
            <a:off x="8057356" y="4399756"/>
            <a:ext cx="612775" cy="563563"/>
          </a:xfrm>
          <a:prstGeom prst="triangle">
            <a:avLst/>
          </a:prstGeom>
          <a:noFill/>
          <a:ln>
            <a:solidFill>
              <a:srgbClr val="7BAE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等腰三角形 12"/>
          <p:cNvSpPr/>
          <p:nvPr/>
        </p:nvSpPr>
        <p:spPr>
          <a:xfrm rot="3021658" flipH="1">
            <a:off x="6923088" y="3479800"/>
            <a:ext cx="1049338" cy="896938"/>
          </a:xfrm>
          <a:prstGeom prst="triangle">
            <a:avLst/>
          </a:prstGeom>
          <a:noFill/>
          <a:ln>
            <a:solidFill>
              <a:srgbClr val="4354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等腰三角形 22"/>
          <p:cNvSpPr/>
          <p:nvPr/>
        </p:nvSpPr>
        <p:spPr>
          <a:xfrm rot="10800000">
            <a:off x="227013" y="0"/>
            <a:ext cx="1704975" cy="1008063"/>
          </a:xfrm>
          <a:prstGeom prst="triangle">
            <a:avLst/>
          </a:prstGeom>
          <a:solidFill>
            <a:srgbClr val="43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等腰三角形 23"/>
          <p:cNvSpPr/>
          <p:nvPr/>
        </p:nvSpPr>
        <p:spPr>
          <a:xfrm rot="10800000">
            <a:off x="1133475" y="344488"/>
            <a:ext cx="828675" cy="739775"/>
          </a:xfrm>
          <a:prstGeom prst="triangle">
            <a:avLst/>
          </a:prstGeom>
          <a:solidFill>
            <a:srgbClr val="99B9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等腰三角形 24"/>
          <p:cNvSpPr/>
          <p:nvPr/>
        </p:nvSpPr>
        <p:spPr>
          <a:xfrm rot="13368253">
            <a:off x="30163" y="720725"/>
            <a:ext cx="795338" cy="728663"/>
          </a:xfrm>
          <a:prstGeom prst="triangle">
            <a:avLst/>
          </a:prstGeom>
          <a:solidFill>
            <a:srgbClr val="7BAE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rgbClr val="43546A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663700" y="1892300"/>
            <a:ext cx="5722938" cy="700088"/>
          </a:xfrm>
          <a:prstGeom prst="rect">
            <a:avLst/>
          </a:prstGeom>
        </p:spPr>
        <p:txBody>
          <a:bodyPr lIns="68589" tIns="34295" rIns="68589" bIns="34295">
            <a:spAutoFit/>
          </a:bodyPr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汇报完毕，感谢聆听！</a:t>
            </a:r>
            <a:endParaRPr kumimoji="0" lang="zh-CN" altLang="en-US" sz="41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advTm="16189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" name="矩形 36"/>
          <p:cNvSpPr/>
          <p:nvPr/>
        </p:nvSpPr>
        <p:spPr>
          <a:xfrm>
            <a:off x="65088" y="231775"/>
            <a:ext cx="244475" cy="301625"/>
          </a:xfrm>
          <a:prstGeom prst="rect">
            <a:avLst/>
          </a:prstGeom>
          <a:solidFill>
            <a:srgbClr val="99B955">
              <a:alpha val="4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7513" y="298450"/>
            <a:ext cx="1665288" cy="379413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lstStyle/>
          <a:p>
            <a:pPr marL="0" marR="0" lvl="0" indent="0" algn="l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制作要求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288925"/>
            <a:ext cx="244475" cy="301625"/>
          </a:xfrm>
          <a:prstGeom prst="rect">
            <a:avLst/>
          </a:prstGeom>
          <a:solidFill>
            <a:srgbClr val="4354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679" name="矩形 1"/>
          <p:cNvSpPr/>
          <p:nvPr/>
        </p:nvSpPr>
        <p:spPr>
          <a:xfrm>
            <a:off x="417513" y="830263"/>
            <a:ext cx="8421687" cy="3999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版本：（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Microsoft Office PowerPoint </a:t>
            </a:r>
            <a:r>
              <a:rPr lang="en-US" altLang="zh-CN" sz="1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2003</a:t>
            </a:r>
            <a:r>
              <a:rPr lang="zh-CN" altLang="en-US" sz="1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版本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背景：可以根据企业特色、形象进行设计，要注意背景要清爽、有视觉感；应有企业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等标识。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主题要明确：大标题和小标题要区分、醒目。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每页字体、大小，根据内容保持前后一致性。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每页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的字体、颜色不宜超过三种以上。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建议不采用动画效果！会影响答辩时间控制。如有影像建议放在演讲之后，与专家交流时演示。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色彩效果和字体投影效果，建议考虑适合投影仪（色彩浓厚、字迹清晰、一般采用黑体、微软雅黑等）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时间控制与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页数关系：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Aft>
                <a:spcPts val="1200"/>
              </a:spcAft>
              <a:buFont typeface="Wingdings 2" panose="05020102010507070707" pitchFamily="18" charset="2"/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创业类的建议控制在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张 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19″/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 （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分钟）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Aft>
                <a:spcPts val="1200"/>
              </a:spcAft>
              <a:buFont typeface="Wingdings 2" panose="05020102010507070707" pitchFamily="18" charset="2"/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创新类的建议控制在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张 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18″/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页（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分钟）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Aft>
                <a:spcPts val="1200"/>
              </a:spcAft>
              <a:buFont typeface="Wingdings 2" panose="05020102010507070707" pitchFamily="18" charset="2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团队建议控制在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张 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17″/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页（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分钟）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advTm="47222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" name="等腰三角形 31"/>
          <p:cNvSpPr/>
          <p:nvPr/>
        </p:nvSpPr>
        <p:spPr>
          <a:xfrm rot="16200000">
            <a:off x="6016625" y="3554413"/>
            <a:ext cx="1655763" cy="1376363"/>
          </a:xfrm>
          <a:prstGeom prst="triangle">
            <a:avLst/>
          </a:prstGeom>
          <a:solidFill>
            <a:srgbClr val="7BAE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Text Placeholder 3"/>
          <p:cNvSpPr txBox="1"/>
          <p:nvPr/>
        </p:nvSpPr>
        <p:spPr>
          <a:xfrm>
            <a:off x="1843088" y="1450975"/>
            <a:ext cx="1112838" cy="132397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8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  <a:cs typeface="Arial" panose="020B0604020202020204" pitchFamily="34" charset="0"/>
              </a:rPr>
              <a:t>01</a:t>
            </a:r>
            <a:endParaRPr kumimoji="0" lang="en-US" sz="8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方正姚体" panose="02010601030101010101" pitchFamily="2" charset="-122"/>
              <a:ea typeface="方正姚体" panose="02010601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971800" y="1965325"/>
            <a:ext cx="3455988" cy="611188"/>
          </a:xfrm>
          <a:prstGeom prst="rect">
            <a:avLst/>
          </a:prstGeom>
          <a:noFill/>
        </p:spPr>
        <p:txBody>
          <a:bodyPr lIns="68568" tIns="34284" rIns="68568" bIns="34284">
            <a:spAutoFit/>
          </a:bodyPr>
          <a:lstStyle/>
          <a:p>
            <a:pPr marR="0" algn="dist" defTabSz="46101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kern="1200" cap="none" spc="0" normalizeH="0" baseline="0" noProof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人才</a:t>
            </a:r>
            <a:r>
              <a:rPr kumimoji="0" lang="en-US" altLang="zh-CN" sz="3000" b="1" kern="1200" cap="none" spc="0" normalizeH="0" baseline="0" noProof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/</a:t>
            </a:r>
            <a:r>
              <a:rPr kumimoji="0" lang="zh-CN" altLang="en-US" sz="3000" b="1" kern="1200" cap="none" spc="0" normalizeH="0" baseline="0" noProof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团队</a:t>
            </a:r>
            <a:r>
              <a:rPr kumimoji="0" lang="zh-CN" altLang="en-US" sz="3000" b="1" kern="1200" cap="none" spc="0" normalizeH="0" baseline="0" noProof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基本情况</a:t>
            </a:r>
            <a:endParaRPr kumimoji="0" lang="zh-CN" altLang="en-US" sz="3000" b="1" kern="1200" cap="none" spc="0" normalizeH="0" baseline="0" noProof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3" name="Straight Connector 13"/>
          <p:cNvCxnSpPr/>
          <p:nvPr/>
        </p:nvCxnSpPr>
        <p:spPr>
          <a:xfrm flipH="1">
            <a:off x="1588" y="2894013"/>
            <a:ext cx="4749800" cy="0"/>
          </a:xfrm>
          <a:prstGeom prst="line">
            <a:avLst/>
          </a:prstGeom>
          <a:ln w="19050" cap="sq">
            <a:solidFill>
              <a:schemeClr val="accent3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等腰三角形 30"/>
          <p:cNvSpPr/>
          <p:nvPr/>
        </p:nvSpPr>
        <p:spPr>
          <a:xfrm rot="16200000">
            <a:off x="5784850" y="1700213"/>
            <a:ext cx="3752850" cy="2987675"/>
          </a:xfrm>
          <a:prstGeom prst="triangle">
            <a:avLst/>
          </a:prstGeom>
          <a:solidFill>
            <a:srgbClr val="43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等腰三角形 32"/>
          <p:cNvSpPr/>
          <p:nvPr/>
        </p:nvSpPr>
        <p:spPr>
          <a:xfrm rot="16200000">
            <a:off x="7670800" y="4179888"/>
            <a:ext cx="660400" cy="568325"/>
          </a:xfrm>
          <a:prstGeom prst="triangle">
            <a:avLst/>
          </a:prstGeom>
          <a:solidFill>
            <a:srgbClr val="85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等腰三角形 28"/>
          <p:cNvSpPr/>
          <p:nvPr/>
        </p:nvSpPr>
        <p:spPr>
          <a:xfrm rot="16200000">
            <a:off x="6523831" y="1032669"/>
            <a:ext cx="660400" cy="569913"/>
          </a:xfrm>
          <a:prstGeom prst="triangle">
            <a:avLst/>
          </a:prstGeom>
          <a:solidFill>
            <a:schemeClr val="accent3">
              <a:lumMod val="60000"/>
              <a:lumOff val="4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等腰三角形 29"/>
          <p:cNvSpPr/>
          <p:nvPr/>
        </p:nvSpPr>
        <p:spPr>
          <a:xfrm rot="16200000">
            <a:off x="6750050" y="1419225"/>
            <a:ext cx="1358900" cy="1152525"/>
          </a:xfrm>
          <a:prstGeom prst="triangle">
            <a:avLst/>
          </a:prstGeom>
          <a:solidFill>
            <a:srgbClr val="99B9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advTm="1585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" name="矩形 36"/>
          <p:cNvSpPr/>
          <p:nvPr/>
        </p:nvSpPr>
        <p:spPr>
          <a:xfrm>
            <a:off x="65088" y="231775"/>
            <a:ext cx="244475" cy="301625"/>
          </a:xfrm>
          <a:prstGeom prst="rect">
            <a:avLst/>
          </a:prstGeom>
          <a:solidFill>
            <a:srgbClr val="99B955">
              <a:alpha val="4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7513" y="285750"/>
            <a:ext cx="3768725" cy="377825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lstStyle/>
          <a:p>
            <a:pPr marL="0" marR="0" lvl="0" indent="0" algn="l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人才基本情况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–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学习与工作经验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288925"/>
            <a:ext cx="244475" cy="301625"/>
          </a:xfrm>
          <a:prstGeom prst="rect">
            <a:avLst/>
          </a:prstGeom>
          <a:solidFill>
            <a:srgbClr val="4354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9125" y="1131888"/>
            <a:ext cx="1447800" cy="1830388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294" name="TextBox 3"/>
          <p:cNvSpPr txBox="1"/>
          <p:nvPr/>
        </p:nvSpPr>
        <p:spPr>
          <a:xfrm>
            <a:off x="657225" y="1914525"/>
            <a:ext cx="1362075" cy="377825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人才照片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5" name="矩形 5"/>
          <p:cNvSpPr/>
          <p:nvPr/>
        </p:nvSpPr>
        <p:spPr>
          <a:xfrm>
            <a:off x="2676525" y="1214438"/>
            <a:ext cx="5688013" cy="1545590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人才的最高资历（国家级人才计划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获得者、国务院特殊津贴、高级职称等）；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目前在创办企业任主要职位；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本人投入、占股、实际缴纳等情况；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81275" y="3381375"/>
            <a:ext cx="5935663" cy="14001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297" name="TextBox 10"/>
          <p:cNvSpPr txBox="1"/>
          <p:nvPr/>
        </p:nvSpPr>
        <p:spPr>
          <a:xfrm>
            <a:off x="4408488" y="3857625"/>
            <a:ext cx="2498725" cy="377825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相关图片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advTm="10683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" name="矩形 36"/>
          <p:cNvSpPr/>
          <p:nvPr/>
        </p:nvSpPr>
        <p:spPr>
          <a:xfrm>
            <a:off x="65088" y="231775"/>
            <a:ext cx="244475" cy="301625"/>
          </a:xfrm>
          <a:prstGeom prst="rect">
            <a:avLst/>
          </a:prstGeom>
          <a:solidFill>
            <a:srgbClr val="99B955">
              <a:alpha val="4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288925"/>
            <a:ext cx="244475" cy="301625"/>
          </a:xfrm>
          <a:prstGeom prst="rect">
            <a:avLst/>
          </a:prstGeom>
          <a:solidFill>
            <a:srgbClr val="4354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17513" y="298450"/>
            <a:ext cx="3255963" cy="379413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lstStyle/>
          <a:p>
            <a:pPr marL="0" marR="0" lvl="0" indent="0" algn="l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人才基本情况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–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成果与业绩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317" name="矩形 10"/>
          <p:cNvSpPr/>
          <p:nvPr/>
        </p:nvSpPr>
        <p:spPr>
          <a:xfrm>
            <a:off x="857250" y="1195388"/>
            <a:ext cx="7431088" cy="1546225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参研项目（</a:t>
            </a: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数量、金额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发表权威刊物的论文（篇数），sci收录等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拥有授权专利多少，在申请专利多少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获得奖项、荣誉、行业任职资质等（科技进步、创新奖）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81050" y="3076575"/>
            <a:ext cx="7735888" cy="16287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319" name="TextBox 14"/>
          <p:cNvSpPr txBox="1"/>
          <p:nvPr/>
        </p:nvSpPr>
        <p:spPr>
          <a:xfrm>
            <a:off x="3440113" y="3714750"/>
            <a:ext cx="2657475" cy="377825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相关图片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advTm="15193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" name="等腰三角形 31"/>
          <p:cNvSpPr/>
          <p:nvPr/>
        </p:nvSpPr>
        <p:spPr>
          <a:xfrm rot="16200000">
            <a:off x="6016625" y="3554413"/>
            <a:ext cx="1655763" cy="1376363"/>
          </a:xfrm>
          <a:prstGeom prst="triangle">
            <a:avLst/>
          </a:prstGeom>
          <a:solidFill>
            <a:srgbClr val="7BAE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Text Placeholder 3"/>
          <p:cNvSpPr txBox="1"/>
          <p:nvPr/>
        </p:nvSpPr>
        <p:spPr>
          <a:xfrm>
            <a:off x="1843088" y="1450975"/>
            <a:ext cx="1112838" cy="132397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8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  <a:cs typeface="Arial" panose="020B0604020202020204" pitchFamily="34" charset="0"/>
              </a:rPr>
              <a:t>0</a:t>
            </a:r>
            <a:r>
              <a:rPr kumimoji="0" lang="en-US" altLang="zh-CN" sz="8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  <a:cs typeface="Arial" panose="020B0604020202020204" pitchFamily="34" charset="0"/>
              </a:rPr>
              <a:t>2</a:t>
            </a:r>
            <a:endParaRPr kumimoji="0" lang="en-US" altLang="zh-CN" sz="8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方正姚体" panose="02010601030101010101" pitchFamily="2" charset="-122"/>
              <a:ea typeface="方正姚体" panose="02010601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032125" y="1965325"/>
            <a:ext cx="2506663" cy="611188"/>
          </a:xfrm>
          <a:prstGeom prst="rect">
            <a:avLst/>
          </a:prstGeom>
          <a:noFill/>
        </p:spPr>
        <p:txBody>
          <a:bodyPr lIns="68568" tIns="34284" rIns="68568" bIns="34284">
            <a:spAutoFit/>
          </a:bodyPr>
          <a:lstStyle/>
          <a:p>
            <a:pPr marR="0" algn="dist" defTabSz="46101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kern="1200" cap="none" spc="0" normalizeH="0" baseline="0" noProof="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创业企业介绍</a:t>
            </a:r>
            <a:endParaRPr kumimoji="0" lang="zh-CN" altLang="en-US" sz="3000" b="1" kern="1200" cap="none" spc="0" normalizeH="0" baseline="0" noProof="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3" name="Straight Connector 13"/>
          <p:cNvCxnSpPr/>
          <p:nvPr/>
        </p:nvCxnSpPr>
        <p:spPr>
          <a:xfrm flipH="1">
            <a:off x="1588" y="2894013"/>
            <a:ext cx="4749800" cy="0"/>
          </a:xfrm>
          <a:prstGeom prst="line">
            <a:avLst/>
          </a:prstGeom>
          <a:ln w="19050" cap="sq">
            <a:solidFill>
              <a:schemeClr val="accent3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等腰三角形 30"/>
          <p:cNvSpPr/>
          <p:nvPr/>
        </p:nvSpPr>
        <p:spPr>
          <a:xfrm rot="16200000">
            <a:off x="5784850" y="1700213"/>
            <a:ext cx="3752850" cy="2987675"/>
          </a:xfrm>
          <a:prstGeom prst="triangle">
            <a:avLst/>
          </a:prstGeom>
          <a:solidFill>
            <a:srgbClr val="43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等腰三角形 32"/>
          <p:cNvSpPr/>
          <p:nvPr/>
        </p:nvSpPr>
        <p:spPr>
          <a:xfrm rot="16200000">
            <a:off x="7670800" y="4179888"/>
            <a:ext cx="660400" cy="568325"/>
          </a:xfrm>
          <a:prstGeom prst="triangle">
            <a:avLst/>
          </a:prstGeom>
          <a:solidFill>
            <a:srgbClr val="8597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等腰三角形 28"/>
          <p:cNvSpPr/>
          <p:nvPr/>
        </p:nvSpPr>
        <p:spPr>
          <a:xfrm rot="16200000">
            <a:off x="6523831" y="1032669"/>
            <a:ext cx="660400" cy="569913"/>
          </a:xfrm>
          <a:prstGeom prst="triangle">
            <a:avLst/>
          </a:prstGeom>
          <a:solidFill>
            <a:schemeClr val="accent3">
              <a:lumMod val="60000"/>
              <a:lumOff val="4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等腰三角形 29"/>
          <p:cNvSpPr/>
          <p:nvPr/>
        </p:nvSpPr>
        <p:spPr>
          <a:xfrm rot="16200000">
            <a:off x="6750050" y="1419225"/>
            <a:ext cx="1358900" cy="1152525"/>
          </a:xfrm>
          <a:prstGeom prst="triangle">
            <a:avLst/>
          </a:prstGeom>
          <a:solidFill>
            <a:srgbClr val="99B9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advTm="647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" name="矩形 36"/>
          <p:cNvSpPr/>
          <p:nvPr/>
        </p:nvSpPr>
        <p:spPr>
          <a:xfrm>
            <a:off x="65088" y="231775"/>
            <a:ext cx="244475" cy="301625"/>
          </a:xfrm>
          <a:prstGeom prst="rect">
            <a:avLst/>
          </a:prstGeom>
          <a:solidFill>
            <a:srgbClr val="99B955">
              <a:alpha val="4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7513" y="298450"/>
            <a:ext cx="1681163" cy="379413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lstStyle/>
          <a:p>
            <a:pPr marL="0" marR="0" lvl="0" indent="0" algn="l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企业基本情况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288925"/>
            <a:ext cx="244475" cy="301625"/>
          </a:xfrm>
          <a:prstGeom prst="rect">
            <a:avLst/>
          </a:prstGeom>
          <a:solidFill>
            <a:srgbClr val="4354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33413" y="1282700"/>
            <a:ext cx="3192463" cy="29337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390" name="TextBox 2"/>
          <p:cNvSpPr txBox="1"/>
          <p:nvPr/>
        </p:nvSpPr>
        <p:spPr>
          <a:xfrm>
            <a:off x="1200150" y="2570163"/>
            <a:ext cx="2058988" cy="452437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pPr algn="ctr"/>
            <a:r>
              <a:rPr lang="zh-CN" altLang="en-US" sz="2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企业相关照片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1" name="矩形 3"/>
          <p:cNvSpPr/>
          <p:nvPr/>
        </p:nvSpPr>
        <p:spPr>
          <a:xfrm>
            <a:off x="4040188" y="1503363"/>
            <a:ext cx="4779962" cy="1916112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注册资本：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en-US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万元，</a:t>
            </a:r>
            <a:r>
              <a:rPr lang="en-US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本人占股</a:t>
            </a:r>
            <a:r>
              <a:rPr lang="en-US" altLang="zh-CN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en-US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，实际到账</a:t>
            </a:r>
            <a:r>
              <a:rPr lang="en-US" altLang="zh-CN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endParaRPr lang="en-US" altLang="zh-CN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主营业务：</a:t>
            </a:r>
            <a:r>
              <a:rPr lang="en-US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（创业项目）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企业现有办公生产面积，企业用人和社保人员情况，实现销售等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advTm="35153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" name="矩形 36"/>
          <p:cNvSpPr/>
          <p:nvPr/>
        </p:nvSpPr>
        <p:spPr>
          <a:xfrm>
            <a:off x="65088" y="231775"/>
            <a:ext cx="244475" cy="301625"/>
          </a:xfrm>
          <a:prstGeom prst="rect">
            <a:avLst/>
          </a:prstGeom>
          <a:solidFill>
            <a:srgbClr val="99B955">
              <a:alpha val="4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7513" y="298450"/>
            <a:ext cx="2921000" cy="379413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lstStyle/>
          <a:p>
            <a:pPr marL="0" marR="0" lvl="0" indent="0" algn="l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企业基本情况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–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企业资质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288925"/>
            <a:ext cx="244475" cy="301625"/>
          </a:xfrm>
          <a:prstGeom prst="rect">
            <a:avLst/>
          </a:prstGeom>
          <a:solidFill>
            <a:srgbClr val="43546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400" tIns="35200" rIns="70400" bIns="35200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3" name="矩形 5"/>
          <p:cNvSpPr/>
          <p:nvPr/>
        </p:nvSpPr>
        <p:spPr>
          <a:xfrm>
            <a:off x="809625" y="1063625"/>
            <a:ext cx="7640638" cy="808038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pPr algn="just">
              <a:lnSpc>
                <a:spcPct val="150000"/>
              </a:lnSpc>
            </a:pPr>
            <a:r>
              <a:rPr lang="en-US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企业获得的资质、荣誉、平台建设、</a:t>
            </a:r>
            <a:r>
              <a:rPr lang="en-US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管理体系建设</a:t>
            </a:r>
            <a:r>
              <a:rPr lang="en-US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等。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</a:t>
            </a:r>
            <a:r>
              <a:rPr lang="en-US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民营科技企业、高企入库、高企、知识产权认证、贯标、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ISO9001</a:t>
            </a:r>
            <a:r>
              <a:rPr lang="en-US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等</a:t>
            </a:r>
            <a:endParaRPr lang="en-US" altLang="en-US" sz="16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781050" y="2781300"/>
            <a:ext cx="7735888" cy="16287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15" name="TextBox 98"/>
          <p:cNvSpPr txBox="1"/>
          <p:nvPr/>
        </p:nvSpPr>
        <p:spPr>
          <a:xfrm>
            <a:off x="3440113" y="3419475"/>
            <a:ext cx="2657475" cy="454025"/>
          </a:xfrm>
          <a:prstGeom prst="rect">
            <a:avLst/>
          </a:prstGeom>
          <a:noFill/>
          <a:ln w="9525">
            <a:noFill/>
          </a:ln>
        </p:spPr>
        <p:txBody>
          <a:bodyPr lIns="68589" tIns="34295" rIns="68589" bIns="34295">
            <a:spAutoFit/>
          </a:bodyPr>
          <a:p>
            <a:pPr algn="ctr"/>
            <a:r>
              <a:rPr lang="zh-CN" altLang="en-US" sz="2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相关图片</a:t>
            </a:r>
            <a:endParaRPr lang="zh-CN" altLang="en-US" sz="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advTm="20349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8" name="矩形 97"/>
          <p:cNvSpPr/>
          <p:nvPr>
            <p:custDataLst>
              <p:tags r:id="rId1"/>
            </p:custDataLst>
          </p:nvPr>
        </p:nvSpPr>
        <p:spPr>
          <a:xfrm>
            <a:off x="5918835" y="1628140"/>
            <a:ext cx="1991995" cy="15011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3324225" y="1628140"/>
            <a:ext cx="1991995" cy="15011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矩形 7"/>
          <p:cNvSpPr/>
          <p:nvPr>
            <p:custDataLst>
              <p:tags r:id="rId3"/>
            </p:custDataLst>
          </p:nvPr>
        </p:nvSpPr>
        <p:spPr>
          <a:xfrm>
            <a:off x="728980" y="1560830"/>
            <a:ext cx="1991995" cy="15011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p>
            <a:pPr marL="0" marR="0" lvl="0" indent="0" algn="ctr" defTabSz="4610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矩形 10"/>
          <p:cNvSpPr/>
          <p:nvPr>
            <p:custDataLst>
              <p:tags r:id="rId4"/>
            </p:custDataLst>
          </p:nvPr>
        </p:nvSpPr>
        <p:spPr>
          <a:xfrm>
            <a:off x="417513" y="298450"/>
            <a:ext cx="3400425" cy="377190"/>
          </a:xfrm>
          <a:prstGeom prst="rect">
            <a:avLst/>
          </a:prstGeom>
        </p:spPr>
        <p:txBody>
          <a:bodyPr wrap="none" lIns="70400" tIns="35200" rIns="70400" bIns="35200">
            <a:spAutoFit/>
          </a:bodyPr>
          <a:p>
            <a:pPr marL="0" marR="0" lvl="0" indent="0" algn="l" defTabSz="14077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企业基本情况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–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研发生产情况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10285" y="956310"/>
            <a:ext cx="5897245" cy="2774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/>
            <a:r>
              <a:rPr lang="en-US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目前企业投入xx万元，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购买研发和生产设备，生产场地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xx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平。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以下展示公司设备、场地等照片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10.xml><?xml version="1.0" encoding="utf-8"?>
<p:tagLst xmlns:p="http://schemas.openxmlformats.org/presentationml/2006/main">
  <p:tag name="MH" val="20161022192725"/>
  <p:tag name="MH_LIBRARY" val="GRAPHIC"/>
  <p:tag name="MH_TYPE" val="Other"/>
  <p:tag name="MH_ORDER" val="6"/>
</p:tagLst>
</file>

<file path=ppt/tags/tag11.xml><?xml version="1.0" encoding="utf-8"?>
<p:tagLst xmlns:p="http://schemas.openxmlformats.org/presentationml/2006/main">
  <p:tag name="MH" val="20161022192725"/>
  <p:tag name="MH_LIBRARY" val="GRAPHIC"/>
  <p:tag name="MH_TYPE" val="SubTitle"/>
  <p:tag name="MH_ORDER" val="3"/>
</p:tagLst>
</file>

<file path=ppt/tags/tag12.xml><?xml version="1.0" encoding="utf-8"?>
<p:tagLst xmlns:p="http://schemas.openxmlformats.org/presentationml/2006/main">
  <p:tag name="MH" val="20161022192725"/>
  <p:tag name="MH_LIBRARY" val="GRAPHIC"/>
  <p:tag name="MH_TYPE" val="Other"/>
  <p:tag name="MH_ORDER" val="7"/>
</p:tagLst>
</file>

<file path=ppt/tags/tag13.xml><?xml version="1.0" encoding="utf-8"?>
<p:tagLst xmlns:p="http://schemas.openxmlformats.org/presentationml/2006/main">
  <p:tag name="MH" val="20161022192725"/>
  <p:tag name="MH_LIBRARY" val="GRAPHIC"/>
  <p:tag name="MH_TYPE" val="Other"/>
  <p:tag name="MH_ORDER" val="8"/>
</p:tagLst>
</file>

<file path=ppt/tags/tag14.xml><?xml version="1.0" encoding="utf-8"?>
<p:tagLst xmlns:p="http://schemas.openxmlformats.org/presentationml/2006/main">
  <p:tag name="MH" val="20161022192725"/>
  <p:tag name="MH_LIBRARY" val="GRAPHIC"/>
  <p:tag name="MH_TYPE" val="Other"/>
  <p:tag name="MH_ORDER" val="9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PP_MARK_KEY" val="97ed9d30-c5b2-4739-9f97-288e013887ba"/>
  <p:tag name="COMMONDATA" val="eyJoZGlkIjoiZGVhMWMyZDAwN2VjMzhiOTEwZTBiOTVkYzdhYWI0OWUifQ=="/>
</p:tagLst>
</file>

<file path=ppt/tags/tag2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p="http://schemas.openxmlformats.org/presentationml/2006/main">
  <p:tag name="MH" val="20161022192725"/>
  <p:tag name="MH_LIBRARY" val="GRAPHIC"/>
  <p:tag name="MH_TYPE" val="SubTitle"/>
  <p:tag name="MH_ORDER" val="1"/>
</p:tagLst>
</file>

<file path=ppt/tags/tag4.xml><?xml version="1.0" encoding="utf-8"?>
<p:tagLst xmlns:p="http://schemas.openxmlformats.org/presentationml/2006/main">
  <p:tag name="MH" val="20161022192725"/>
  <p:tag name="MH_LIBRARY" val="GRAPHIC"/>
  <p:tag name="MH_TYPE" val="Other"/>
  <p:tag name="MH_ORDER" val="1"/>
</p:tagLst>
</file>

<file path=ppt/tags/tag5.xml><?xml version="1.0" encoding="utf-8"?>
<p:tagLst xmlns:p="http://schemas.openxmlformats.org/presentationml/2006/main">
  <p:tag name="MH" val="20161022192725"/>
  <p:tag name="MH_LIBRARY" val="GRAPHIC"/>
  <p:tag name="MH_TYPE" val="Other"/>
  <p:tag name="MH_ORDER" val="2"/>
</p:tagLst>
</file>

<file path=ppt/tags/tag6.xml><?xml version="1.0" encoding="utf-8"?>
<p:tagLst xmlns:p="http://schemas.openxmlformats.org/presentationml/2006/main">
  <p:tag name="MH" val="20161022192725"/>
  <p:tag name="MH_LIBRARY" val="GRAPHIC"/>
  <p:tag name="MH_TYPE" val="Other"/>
  <p:tag name="MH_ORDER" val="3"/>
</p:tagLst>
</file>

<file path=ppt/tags/tag7.xml><?xml version="1.0" encoding="utf-8"?>
<p:tagLst xmlns:p="http://schemas.openxmlformats.org/presentationml/2006/main">
  <p:tag name="MH" val="20161022192725"/>
  <p:tag name="MH_LIBRARY" val="GRAPHIC"/>
  <p:tag name="MH_TYPE" val="SubTitle"/>
  <p:tag name="MH_ORDER" val="2"/>
</p:tagLst>
</file>

<file path=ppt/tags/tag8.xml><?xml version="1.0" encoding="utf-8"?>
<p:tagLst xmlns:p="http://schemas.openxmlformats.org/presentationml/2006/main">
  <p:tag name="MH" val="20161022192725"/>
  <p:tag name="MH_LIBRARY" val="GRAPHIC"/>
  <p:tag name="MH_TYPE" val="Other"/>
  <p:tag name="MH_ORDER" val="4"/>
</p:tagLst>
</file>

<file path=ppt/tags/tag9.xml><?xml version="1.0" encoding="utf-8"?>
<p:tagLst xmlns:p="http://schemas.openxmlformats.org/presentationml/2006/main">
  <p:tag name="MH" val="20161022192725"/>
  <p:tag name="MH_LIBRARY" val="GRAPHIC"/>
  <p:tag name="MH_TYPE" val="Other"/>
  <p:tag name="MH_ORDER" val="5"/>
</p:tagLst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1507</Words>
  <Application>WPS 演示</Application>
  <PresentationFormat>全屏显示(16:9)</PresentationFormat>
  <Paragraphs>230</Paragraphs>
  <Slides>23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38" baseType="lpstr">
      <vt:lpstr>Arial</vt:lpstr>
      <vt:lpstr>宋体</vt:lpstr>
      <vt:lpstr>Wingdings</vt:lpstr>
      <vt:lpstr>Calibri</vt:lpstr>
      <vt:lpstr>Arial</vt:lpstr>
      <vt:lpstr>微软雅黑</vt:lpstr>
      <vt:lpstr>微软雅黑 Light</vt:lpstr>
      <vt:lpstr>方正姚体</vt:lpstr>
      <vt:lpstr>黑体</vt:lpstr>
      <vt:lpstr>Arial Unicode MS</vt:lpstr>
      <vt:lpstr>Wingdings 2</vt:lpstr>
      <vt:lpstr>Office 主题</vt:lpstr>
      <vt:lpstr>Excel.Chart.8</vt:lpstr>
      <vt:lpstr>Excel.Chart.8</vt:lpstr>
      <vt:lpstr>Excel.Chart.8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Deepano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kun yang</dc:creator>
  <cp:lastModifiedBy>Fish Bian</cp:lastModifiedBy>
  <cp:revision>177</cp:revision>
  <dcterms:created xsi:type="dcterms:W3CDTF">2019-07-09T13:01:00Z</dcterms:created>
  <dcterms:modified xsi:type="dcterms:W3CDTF">2024-04-25T03:50:30Z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2052-12.1.0.16729</vt:lpwstr>
  </property>
  <property fmtid="{D5CDD505-2E9C-101B-9397-08002B2CF9AE}" pid="3" name="ICV">
    <vt:lpwstr>F397AFC058C744408D27F4E7D9A627AD_12</vt:lpwstr>
  </property>
</Properties>
</file>